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26"/>
  </p:notesMasterIdLst>
  <p:sldIdLst>
    <p:sldId id="256" r:id="rId2"/>
    <p:sldId id="502" r:id="rId3"/>
    <p:sldId id="270" r:id="rId4"/>
    <p:sldId id="501" r:id="rId5"/>
    <p:sldId id="257" r:id="rId6"/>
    <p:sldId id="258" r:id="rId7"/>
    <p:sldId id="259" r:id="rId8"/>
    <p:sldId id="260" r:id="rId9"/>
    <p:sldId id="266" r:id="rId10"/>
    <p:sldId id="506" r:id="rId11"/>
    <p:sldId id="261" r:id="rId12"/>
    <p:sldId id="497" r:id="rId13"/>
    <p:sldId id="498" r:id="rId14"/>
    <p:sldId id="499" r:id="rId15"/>
    <p:sldId id="500" r:id="rId16"/>
    <p:sldId id="262" r:id="rId17"/>
    <p:sldId id="263" r:id="rId18"/>
    <p:sldId id="264" r:id="rId19"/>
    <p:sldId id="268" r:id="rId20"/>
    <p:sldId id="504" r:id="rId21"/>
    <p:sldId id="503" r:id="rId22"/>
    <p:sldId id="265" r:id="rId23"/>
    <p:sldId id="269" r:id="rId24"/>
    <p:sldId id="50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snapToGrid="0">
      <p:cViewPr varScale="1">
        <p:scale>
          <a:sx n="91" d="100"/>
          <a:sy n="91" d="100"/>
        </p:scale>
        <p:origin x="64" y="5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FF545-238E-493C-92BE-477374484FE4}" type="datetimeFigureOut">
              <a:rPr lang="en-US" smtClean="0"/>
              <a:t>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70CD-BE78-4AE1-BB7C-C7F144E12221}" type="slidenum">
              <a:rPr lang="en-US" smtClean="0"/>
              <a:t>‹#›</a:t>
            </a:fld>
            <a:endParaRPr lang="en-US"/>
          </a:p>
        </p:txBody>
      </p:sp>
    </p:spTree>
    <p:extLst>
      <p:ext uri="{BB962C8B-B14F-4D97-AF65-F5344CB8AC3E}">
        <p14:creationId xmlns:p14="http://schemas.microsoft.com/office/powerpoint/2010/main" val="71928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2668B23-FF9C-4BAA-9C25-DB4FF4DA07B6}"/>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5F939AB4-B4B0-412E-A3E1-88D4F0A626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Calibri" panose="020F0502020204030204" pitchFamily="34" charset="0"/>
              <a:ea typeface="MS PGothic" panose="020B0600070205080204" pitchFamily="34" charset="-128"/>
            </a:endParaRPr>
          </a:p>
        </p:txBody>
      </p:sp>
      <p:sp>
        <p:nvSpPr>
          <p:cNvPr id="30724" name="Slide Number Placeholder 3">
            <a:extLst>
              <a:ext uri="{FF2B5EF4-FFF2-40B4-BE49-F238E27FC236}">
                <a16:creationId xmlns:a16="http://schemas.microsoft.com/office/drawing/2014/main" id="{DAC64613-391D-4B71-B1AC-3D5FE9AD7B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F19A6E-E293-4034-AE51-23D8B6824F4D}" type="slidenum">
              <a:rPr lang="en-US" altLang="en-US" smtClean="0">
                <a:ea typeface="MS PGothic" panose="020B0600070205080204" pitchFamily="34" charset="-128"/>
              </a:rPr>
              <a:pPr>
                <a:spcBef>
                  <a:spcPct val="0"/>
                </a:spcBef>
              </a:pPr>
              <a:t>12</a:t>
            </a:fld>
            <a:endParaRPr lang="en-US" altLang="en-US">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ECF60A6-631D-41CB-8F8D-A936F86D5D9E}"/>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1313633A-B89A-4BF4-AA5B-17F7251A33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Calibri" panose="020F0502020204030204" pitchFamily="34" charset="0"/>
            </a:endParaRPr>
          </a:p>
        </p:txBody>
      </p:sp>
      <p:sp>
        <p:nvSpPr>
          <p:cNvPr id="33796" name="Slide Number Placeholder 3">
            <a:extLst>
              <a:ext uri="{FF2B5EF4-FFF2-40B4-BE49-F238E27FC236}">
                <a16:creationId xmlns:a16="http://schemas.microsoft.com/office/drawing/2014/main" id="{82993B3B-4844-4599-83D7-5753488DB9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7ECB98-5615-4C13-AF1A-78AAAA319C9F}" type="slidenum">
              <a:rPr lang="en-GB" altLang="en-US" smtClean="0">
                <a:ea typeface="MS PGothic" panose="020B0600070205080204" pitchFamily="34" charset="-128"/>
              </a:rPr>
              <a:pPr>
                <a:spcBef>
                  <a:spcPct val="0"/>
                </a:spcBef>
              </a:pPr>
              <a:t>14</a:t>
            </a:fld>
            <a:endParaRPr lang="en-GB" altLang="en-US">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19811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26081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350619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23888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41557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494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866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5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327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941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8/11/2020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839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8/11/2020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95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8/11/2020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804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016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60259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8/11/2020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495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marah@i2i-institute.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EF78-4C22-460D-BECD-F9919EB62FB5}"/>
              </a:ext>
            </a:extLst>
          </p:cNvPr>
          <p:cNvSpPr>
            <a:spLocks noGrp="1"/>
          </p:cNvSpPr>
          <p:nvPr>
            <p:ph type="ctrTitle"/>
          </p:nvPr>
        </p:nvSpPr>
        <p:spPr/>
        <p:txBody>
          <a:bodyPr/>
          <a:lstStyle/>
          <a:p>
            <a:r>
              <a:rPr lang="en-US" dirty="0"/>
              <a:t>Developmental Evaluation</a:t>
            </a:r>
          </a:p>
        </p:txBody>
      </p:sp>
      <p:sp>
        <p:nvSpPr>
          <p:cNvPr id="3" name="Subtitle 2">
            <a:extLst>
              <a:ext uri="{FF2B5EF4-FFF2-40B4-BE49-F238E27FC236}">
                <a16:creationId xmlns:a16="http://schemas.microsoft.com/office/drawing/2014/main" id="{194273E4-3E6C-4F76-8A05-20AA54228CA3}"/>
              </a:ext>
            </a:extLst>
          </p:cNvPr>
          <p:cNvSpPr>
            <a:spLocks noGrp="1"/>
          </p:cNvSpPr>
          <p:nvPr>
            <p:ph type="subTitle" idx="1"/>
          </p:nvPr>
        </p:nvSpPr>
        <p:spPr/>
        <p:txBody>
          <a:bodyPr>
            <a:normAutofit lnSpcReduction="10000"/>
          </a:bodyPr>
          <a:lstStyle/>
          <a:p>
            <a:r>
              <a:rPr lang="en-US" dirty="0"/>
              <a:t>New Mexico Evaluators</a:t>
            </a:r>
          </a:p>
          <a:p>
            <a:r>
              <a:rPr lang="en-US" dirty="0"/>
              <a:t>June 12, 2020</a:t>
            </a:r>
          </a:p>
          <a:p>
            <a:r>
              <a:rPr lang="en-US" dirty="0"/>
              <a:t>Marah Moore, MCRP</a:t>
            </a:r>
          </a:p>
        </p:txBody>
      </p:sp>
    </p:spTree>
    <p:extLst>
      <p:ext uri="{BB962C8B-B14F-4D97-AF65-F5344CB8AC3E}">
        <p14:creationId xmlns:p14="http://schemas.microsoft.com/office/powerpoint/2010/main" val="193815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D1E20-3F9F-4544-A716-02F872EEA9FA}"/>
              </a:ext>
            </a:extLst>
          </p:cNvPr>
          <p:cNvSpPr>
            <a:spLocks noGrp="1"/>
          </p:cNvSpPr>
          <p:nvPr>
            <p:ph idx="1"/>
          </p:nvPr>
        </p:nvSpPr>
        <p:spPr>
          <a:xfrm>
            <a:off x="1972257" y="876300"/>
            <a:ext cx="9619085" cy="4114366"/>
          </a:xfrm>
        </p:spPr>
        <p:txBody>
          <a:bodyPr>
            <a:noAutofit/>
          </a:bodyPr>
          <a:lstStyle/>
          <a:p>
            <a:pPr marL="0" indent="0">
              <a:buNone/>
            </a:pPr>
            <a:r>
              <a:rPr lang="en-US" sz="2800" u="sng" dirty="0">
                <a:solidFill>
                  <a:schemeClr val="tx1"/>
                </a:solidFill>
              </a:rPr>
              <a:t>QUESTIONS</a:t>
            </a:r>
          </a:p>
          <a:p>
            <a:r>
              <a:rPr lang="en-US" sz="2800" dirty="0">
                <a:solidFill>
                  <a:schemeClr val="tx1"/>
                </a:solidFill>
              </a:rPr>
              <a:t>Do you have projects that have a “developmental” purpose or that fit in the “innovation niche”?</a:t>
            </a:r>
          </a:p>
          <a:p>
            <a:r>
              <a:rPr lang="en-US" sz="2800" dirty="0">
                <a:solidFill>
                  <a:schemeClr val="tx1"/>
                </a:solidFill>
              </a:rPr>
              <a:t>Does the idea of rigor change when viewed through a DE lens? </a:t>
            </a:r>
          </a:p>
          <a:p>
            <a:r>
              <a:rPr lang="en-US" sz="2800" dirty="0">
                <a:solidFill>
                  <a:schemeClr val="tx1"/>
                </a:solidFill>
              </a:rPr>
              <a:t>Is the idea of “utilization focus” different for a DE project than one that is not developmental? </a:t>
            </a:r>
          </a:p>
          <a:p>
            <a:endParaRPr lang="en-US" dirty="0">
              <a:solidFill>
                <a:schemeClr val="tx1"/>
              </a:solidFill>
            </a:endParaRPr>
          </a:p>
        </p:txBody>
      </p:sp>
      <p:sp>
        <p:nvSpPr>
          <p:cNvPr id="5" name="TextBox 4">
            <a:extLst>
              <a:ext uri="{FF2B5EF4-FFF2-40B4-BE49-F238E27FC236}">
                <a16:creationId xmlns:a16="http://schemas.microsoft.com/office/drawing/2014/main" id="{A4A7AA27-3DB0-44D0-9EED-F9BD6CB6106A}"/>
              </a:ext>
            </a:extLst>
          </p:cNvPr>
          <p:cNvSpPr txBox="1"/>
          <p:nvPr/>
        </p:nvSpPr>
        <p:spPr>
          <a:xfrm>
            <a:off x="3152774" y="4876800"/>
            <a:ext cx="6696075" cy="523220"/>
          </a:xfrm>
          <a:prstGeom prst="rect">
            <a:avLst/>
          </a:prstGeom>
          <a:noFill/>
        </p:spPr>
        <p:txBody>
          <a:bodyPr wrap="square" rtlCol="0">
            <a:spAutoFit/>
          </a:bodyPr>
          <a:lstStyle/>
          <a:p>
            <a:r>
              <a:rPr lang="en-US" sz="2800" b="1" dirty="0"/>
              <a:t>Large Group Discussion / Q&amp;A</a:t>
            </a:r>
          </a:p>
        </p:txBody>
      </p:sp>
    </p:spTree>
    <p:extLst>
      <p:ext uri="{BB962C8B-B14F-4D97-AF65-F5344CB8AC3E}">
        <p14:creationId xmlns:p14="http://schemas.microsoft.com/office/powerpoint/2010/main" val="319469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CE3A-0C5F-417B-B823-22795FC64226}"/>
              </a:ext>
            </a:extLst>
          </p:cNvPr>
          <p:cNvSpPr>
            <a:spLocks noGrp="1"/>
          </p:cNvSpPr>
          <p:nvPr>
            <p:ph type="title"/>
          </p:nvPr>
        </p:nvSpPr>
        <p:spPr/>
        <p:txBody>
          <a:bodyPr/>
          <a:lstStyle/>
          <a:p>
            <a:r>
              <a:rPr lang="en-US" dirty="0"/>
              <a:t>5. Complexity perspective principle</a:t>
            </a:r>
          </a:p>
        </p:txBody>
      </p:sp>
      <p:sp>
        <p:nvSpPr>
          <p:cNvPr id="3" name="Content Placeholder 2">
            <a:extLst>
              <a:ext uri="{FF2B5EF4-FFF2-40B4-BE49-F238E27FC236}">
                <a16:creationId xmlns:a16="http://schemas.microsoft.com/office/drawing/2014/main" id="{29616CC0-7018-410D-8D62-25FFE99ABFD5}"/>
              </a:ext>
            </a:extLst>
          </p:cNvPr>
          <p:cNvSpPr>
            <a:spLocks noGrp="1"/>
          </p:cNvSpPr>
          <p:nvPr>
            <p:ph idx="1"/>
          </p:nvPr>
        </p:nvSpPr>
        <p:spPr>
          <a:xfrm>
            <a:off x="2474912" y="1540188"/>
            <a:ext cx="8915400" cy="5028778"/>
          </a:xfrm>
        </p:spPr>
        <p:txBody>
          <a:bodyPr>
            <a:normAutofit/>
          </a:bodyPr>
          <a:lstStyle/>
          <a:p>
            <a:r>
              <a:rPr lang="en-US" sz="2600" dirty="0"/>
              <a:t>Understand and interpret development through the lens of complexity and conduct the evaluation accordingly. This means using complexity premises and dynamics to: </a:t>
            </a:r>
          </a:p>
          <a:p>
            <a:pPr lvl="1"/>
            <a:r>
              <a:rPr lang="en-US" sz="2200" dirty="0"/>
              <a:t>make sense of the problems being addressed; </a:t>
            </a:r>
          </a:p>
          <a:p>
            <a:pPr lvl="1"/>
            <a:r>
              <a:rPr lang="en-US" sz="2200" dirty="0"/>
              <a:t>to guide innovation, adaptation, and systems change strategies; </a:t>
            </a:r>
          </a:p>
          <a:p>
            <a:pPr lvl="1"/>
            <a:r>
              <a:rPr lang="en-US" sz="2200" dirty="0"/>
              <a:t>to interpret what is being developed; </a:t>
            </a:r>
          </a:p>
          <a:p>
            <a:pPr lvl="1"/>
            <a:r>
              <a:rPr lang="en-US" sz="2200" dirty="0"/>
              <a:t>to adapt the evaluation design as needed; and </a:t>
            </a:r>
          </a:p>
          <a:p>
            <a:pPr lvl="1"/>
            <a:r>
              <a:rPr lang="en-US" sz="2200" dirty="0"/>
              <a:t>to analyze emergent findings.</a:t>
            </a:r>
          </a:p>
        </p:txBody>
      </p:sp>
    </p:spTree>
    <p:extLst>
      <p:ext uri="{BB962C8B-B14F-4D97-AF65-F5344CB8AC3E}">
        <p14:creationId xmlns:p14="http://schemas.microsoft.com/office/powerpoint/2010/main" val="38041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37">
            <a:extLst>
              <a:ext uri="{FF2B5EF4-FFF2-40B4-BE49-F238E27FC236}">
                <a16:creationId xmlns:a16="http://schemas.microsoft.com/office/drawing/2014/main" id="{5E4B90BC-D127-405A-A5C8-98014B49DCF3}"/>
              </a:ext>
            </a:extLst>
          </p:cNvPr>
          <p:cNvGrpSpPr>
            <a:grpSpLocks/>
          </p:cNvGrpSpPr>
          <p:nvPr/>
        </p:nvGrpSpPr>
        <p:grpSpPr bwMode="auto">
          <a:xfrm>
            <a:off x="2135188" y="1484314"/>
            <a:ext cx="8032750" cy="5184775"/>
            <a:chOff x="541338" y="1220788"/>
            <a:chExt cx="8032750" cy="5184845"/>
          </a:xfrm>
        </p:grpSpPr>
        <p:sp>
          <p:nvSpPr>
            <p:cNvPr id="88098" name="Line 9">
              <a:extLst>
                <a:ext uri="{FF2B5EF4-FFF2-40B4-BE49-F238E27FC236}">
                  <a16:creationId xmlns:a16="http://schemas.microsoft.com/office/drawing/2014/main" id="{331A1A49-C27C-4287-874F-6B814F72C547}"/>
                </a:ext>
              </a:extLst>
            </p:cNvPr>
            <p:cNvSpPr>
              <a:spLocks noChangeShapeType="1"/>
            </p:cNvSpPr>
            <p:nvPr/>
          </p:nvSpPr>
          <p:spPr bwMode="auto">
            <a:xfrm rot="21540000" flipV="1">
              <a:off x="1566863" y="2033599"/>
              <a:ext cx="6008687" cy="3705275"/>
            </a:xfrm>
            <a:prstGeom prst="line">
              <a:avLst/>
            </a:prstGeom>
            <a:noFill/>
            <a:ln w="38100">
              <a:solidFill>
                <a:srgbClr val="FFC000"/>
              </a:solidFill>
              <a:prstDash val="sysDot"/>
              <a:round/>
              <a:headEnd/>
              <a:tailEnd type="triangle" w="med" len="med"/>
            </a:ln>
          </p:spPr>
          <p:txBody>
            <a:bodyPr wrap="none" anchor="ctr"/>
            <a:lstStyle/>
            <a:p>
              <a:pPr>
                <a:defRPr/>
              </a:pPr>
              <a:endParaRPr lang="en-GB" b="1">
                <a:solidFill>
                  <a:schemeClr val="accent1">
                    <a:lumMod val="50000"/>
                  </a:schemeClr>
                </a:solidFill>
              </a:endParaRPr>
            </a:p>
          </p:txBody>
        </p:sp>
        <p:sp>
          <p:nvSpPr>
            <p:cNvPr id="29726" name="WordArt 8">
              <a:extLst>
                <a:ext uri="{FF2B5EF4-FFF2-40B4-BE49-F238E27FC236}">
                  <a16:creationId xmlns:a16="http://schemas.microsoft.com/office/drawing/2014/main" id="{FFD620FF-2F2F-4CCC-837F-898D7263A9EA}"/>
                </a:ext>
              </a:extLst>
            </p:cNvPr>
            <p:cNvSpPr>
              <a:spLocks noChangeArrowheads="1" noChangeShapeType="1" noTextEdit="1"/>
            </p:cNvSpPr>
            <p:nvPr/>
          </p:nvSpPr>
          <p:spPr bwMode="auto">
            <a:xfrm rot="-968385">
              <a:off x="7545443" y="1220788"/>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254061"/>
                  </a:solidFill>
                  <a:ea typeface="+mn-lt"/>
                  <a:cs typeface="+mn-lt"/>
                </a:rPr>
                <a:t>Vision</a:t>
              </a:r>
            </a:p>
          </p:txBody>
        </p:sp>
        <p:sp>
          <p:nvSpPr>
            <p:cNvPr id="29727" name="WordArt 7">
              <a:extLst>
                <a:ext uri="{FF2B5EF4-FFF2-40B4-BE49-F238E27FC236}">
                  <a16:creationId xmlns:a16="http://schemas.microsoft.com/office/drawing/2014/main" id="{F1DBCB2A-7C2C-4420-95F1-001816005DCE}"/>
                </a:ext>
              </a:extLst>
            </p:cNvPr>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254061"/>
                  </a:solidFill>
                  <a:ea typeface="+mn-lt"/>
                  <a:cs typeface="+mn-lt"/>
                </a:rPr>
                <a:t>Plan</a:t>
              </a:r>
            </a:p>
          </p:txBody>
        </p:sp>
      </p:grpSp>
      <p:grpSp>
        <p:nvGrpSpPr>
          <p:cNvPr id="3" name="Group 107">
            <a:extLst>
              <a:ext uri="{FF2B5EF4-FFF2-40B4-BE49-F238E27FC236}">
                <a16:creationId xmlns:a16="http://schemas.microsoft.com/office/drawing/2014/main" id="{044E632D-BEC1-4CA7-BB60-93F23BB712B6}"/>
              </a:ext>
            </a:extLst>
          </p:cNvPr>
          <p:cNvGrpSpPr>
            <a:grpSpLocks/>
          </p:cNvGrpSpPr>
          <p:nvPr/>
        </p:nvGrpSpPr>
        <p:grpSpPr bwMode="auto">
          <a:xfrm>
            <a:off x="3678239" y="3875089"/>
            <a:ext cx="1660525" cy="1042987"/>
            <a:chOff x="923977" y="4431492"/>
            <a:chExt cx="2051716" cy="1286910"/>
          </a:xfrm>
        </p:grpSpPr>
        <p:sp>
          <p:nvSpPr>
            <p:cNvPr id="88095" name="Line 10">
              <a:extLst>
                <a:ext uri="{FF2B5EF4-FFF2-40B4-BE49-F238E27FC236}">
                  <a16:creationId xmlns:a16="http://schemas.microsoft.com/office/drawing/2014/main" id="{D8046987-9154-4B93-9A59-686BC5028F55}"/>
                </a:ext>
              </a:extLst>
            </p:cNvPr>
            <p:cNvSpPr>
              <a:spLocks noChangeShapeType="1"/>
            </p:cNvSpPr>
            <p:nvPr/>
          </p:nvSpPr>
          <p:spPr bwMode="auto">
            <a:xfrm rot="21540000" flipV="1">
              <a:off x="1596767" y="5718402"/>
              <a:ext cx="1235737" cy="0"/>
            </a:xfrm>
            <a:prstGeom prst="line">
              <a:avLst/>
            </a:prstGeom>
            <a:noFill/>
            <a:ln w="57150">
              <a:solidFill>
                <a:schemeClr val="accent6">
                  <a:lumMod val="50000"/>
                </a:schemeClr>
              </a:solidFill>
              <a:round/>
              <a:headEnd/>
              <a:tailEnd/>
            </a:ln>
          </p:spPr>
          <p:txBody>
            <a:bodyPr wrap="none" anchor="ctr"/>
            <a:lstStyle/>
            <a:p>
              <a:pPr>
                <a:defRPr/>
              </a:pPr>
              <a:endParaRPr lang="en-GB" b="1">
                <a:solidFill>
                  <a:schemeClr val="accent1">
                    <a:lumMod val="50000"/>
                  </a:schemeClr>
                </a:solidFill>
              </a:endParaRPr>
            </a:p>
          </p:txBody>
        </p:sp>
        <p:sp>
          <p:nvSpPr>
            <p:cNvPr id="88096" name="Line 12">
              <a:extLst>
                <a:ext uri="{FF2B5EF4-FFF2-40B4-BE49-F238E27FC236}">
                  <a16:creationId xmlns:a16="http://schemas.microsoft.com/office/drawing/2014/main" id="{8EFA76F0-B31A-4664-85E7-737066D7D345}"/>
                </a:ext>
              </a:extLst>
            </p:cNvPr>
            <p:cNvSpPr>
              <a:spLocks noChangeShapeType="1"/>
            </p:cNvSpPr>
            <p:nvPr/>
          </p:nvSpPr>
          <p:spPr bwMode="auto">
            <a:xfrm rot="21540000" flipV="1">
              <a:off x="2820735" y="4431492"/>
              <a:ext cx="154958" cy="1275157"/>
            </a:xfrm>
            <a:prstGeom prst="line">
              <a:avLst/>
            </a:prstGeom>
            <a:noFill/>
            <a:ln w="57150">
              <a:solidFill>
                <a:schemeClr val="accent6">
                  <a:lumMod val="50000"/>
                </a:schemeClr>
              </a:solidFill>
              <a:round/>
              <a:headEnd/>
              <a:tailEnd/>
            </a:ln>
          </p:spPr>
          <p:txBody>
            <a:bodyPr wrap="none" anchor="ctr"/>
            <a:lstStyle/>
            <a:p>
              <a:pPr>
                <a:defRPr/>
              </a:pPr>
              <a:endParaRPr lang="en-GB" b="1">
                <a:solidFill>
                  <a:schemeClr val="accent1">
                    <a:lumMod val="50000"/>
                  </a:schemeClr>
                </a:solidFill>
              </a:endParaRPr>
            </a:p>
          </p:txBody>
        </p:sp>
        <p:sp>
          <p:nvSpPr>
            <p:cNvPr id="88097" name="TextBox 51">
              <a:extLst>
                <a:ext uri="{FF2B5EF4-FFF2-40B4-BE49-F238E27FC236}">
                  <a16:creationId xmlns:a16="http://schemas.microsoft.com/office/drawing/2014/main" id="{512F1579-1AD0-45F4-9DBB-D63DF6FF5387}"/>
                </a:ext>
              </a:extLst>
            </p:cNvPr>
            <p:cNvSpPr txBox="1">
              <a:spLocks noChangeArrowheads="1"/>
            </p:cNvSpPr>
            <p:nvPr/>
          </p:nvSpPr>
          <p:spPr bwMode="auto">
            <a:xfrm rot="21540000">
              <a:off x="923977" y="5224792"/>
              <a:ext cx="1934027" cy="454434"/>
            </a:xfrm>
            <a:prstGeom prst="rect">
              <a:avLst/>
            </a:prstGeom>
            <a:noFill/>
            <a:ln w="9525">
              <a:noFill/>
              <a:miter lim="800000"/>
              <a:headEnd/>
              <a:tailEnd/>
            </a:ln>
          </p:spPr>
          <p:txBody>
            <a:bodyPr>
              <a:spAutoFit/>
            </a:bodyPr>
            <a:lstStyle/>
            <a:p>
              <a:pPr algn="r">
                <a:defRPr/>
              </a:pPr>
              <a:r>
                <a:rPr lang="en-GB" b="1" dirty="0">
                  <a:solidFill>
                    <a:schemeClr val="accent1">
                      <a:lumMod val="50000"/>
                    </a:schemeClr>
                  </a:solidFill>
                  <a:latin typeface="Calibri" pitchFamily="34" charset="0"/>
                </a:rPr>
                <a:t>ACTIVITIES</a:t>
              </a:r>
            </a:p>
          </p:txBody>
        </p:sp>
      </p:grpSp>
      <p:grpSp>
        <p:nvGrpSpPr>
          <p:cNvPr id="4" name="Group 109">
            <a:extLst>
              <a:ext uri="{FF2B5EF4-FFF2-40B4-BE49-F238E27FC236}">
                <a16:creationId xmlns:a16="http://schemas.microsoft.com/office/drawing/2014/main" id="{2B8BD54F-E9C8-46AF-91E1-C49B62B5B7CB}"/>
              </a:ext>
            </a:extLst>
          </p:cNvPr>
          <p:cNvGrpSpPr>
            <a:grpSpLocks/>
          </p:cNvGrpSpPr>
          <p:nvPr/>
        </p:nvGrpSpPr>
        <p:grpSpPr bwMode="auto">
          <a:xfrm>
            <a:off x="6481763" y="2179638"/>
            <a:ext cx="1452562" cy="838200"/>
            <a:chOff x="4386815" y="2335436"/>
            <a:chExt cx="1791991" cy="1034646"/>
          </a:xfrm>
        </p:grpSpPr>
        <p:sp>
          <p:nvSpPr>
            <p:cNvPr id="88089" name="Line 18">
              <a:extLst>
                <a:ext uri="{FF2B5EF4-FFF2-40B4-BE49-F238E27FC236}">
                  <a16:creationId xmlns:a16="http://schemas.microsoft.com/office/drawing/2014/main" id="{499C6652-4DE9-4DB9-A0A9-D23BD861421F}"/>
                </a:ext>
              </a:extLst>
            </p:cNvPr>
            <p:cNvSpPr>
              <a:spLocks noChangeShapeType="1"/>
            </p:cNvSpPr>
            <p:nvPr/>
          </p:nvSpPr>
          <p:spPr bwMode="auto">
            <a:xfrm rot="21540000" flipV="1">
              <a:off x="4490613" y="3370082"/>
              <a:ext cx="1543267" cy="0"/>
            </a:xfrm>
            <a:prstGeom prst="line">
              <a:avLst/>
            </a:prstGeom>
            <a:noFill/>
            <a:ln w="57150">
              <a:solidFill>
                <a:schemeClr val="accent6">
                  <a:lumMod val="50000"/>
                </a:schemeClr>
              </a:solidFill>
              <a:round/>
              <a:headEnd/>
              <a:tailEnd/>
            </a:ln>
          </p:spPr>
          <p:txBody>
            <a:bodyPr wrap="none" anchor="ctr"/>
            <a:lstStyle/>
            <a:p>
              <a:pPr>
                <a:defRPr/>
              </a:pPr>
              <a:endParaRPr lang="en-GB" b="1">
                <a:solidFill>
                  <a:schemeClr val="accent1">
                    <a:lumMod val="50000"/>
                  </a:schemeClr>
                </a:solidFill>
              </a:endParaRPr>
            </a:p>
          </p:txBody>
        </p:sp>
        <p:sp>
          <p:nvSpPr>
            <p:cNvPr id="88090" name="Line 21">
              <a:extLst>
                <a:ext uri="{FF2B5EF4-FFF2-40B4-BE49-F238E27FC236}">
                  <a16:creationId xmlns:a16="http://schemas.microsoft.com/office/drawing/2014/main" id="{750051A7-8DF8-41FE-BC0C-CF157B264F0C}"/>
                </a:ext>
              </a:extLst>
            </p:cNvPr>
            <p:cNvSpPr>
              <a:spLocks noChangeShapeType="1"/>
            </p:cNvSpPr>
            <p:nvPr/>
          </p:nvSpPr>
          <p:spPr bwMode="auto">
            <a:xfrm rot="21540000" flipV="1">
              <a:off x="6024088" y="2335436"/>
              <a:ext cx="154718" cy="1018970"/>
            </a:xfrm>
            <a:prstGeom prst="line">
              <a:avLst/>
            </a:prstGeom>
            <a:noFill/>
            <a:ln w="57150">
              <a:solidFill>
                <a:schemeClr val="accent6">
                  <a:lumMod val="50000"/>
                </a:schemeClr>
              </a:solidFill>
              <a:round/>
              <a:headEnd/>
              <a:tailEnd/>
            </a:ln>
          </p:spPr>
          <p:txBody>
            <a:bodyPr wrap="none" anchor="ctr"/>
            <a:lstStyle/>
            <a:p>
              <a:pPr>
                <a:defRPr/>
              </a:pPr>
              <a:endParaRPr lang="en-GB" b="1">
                <a:solidFill>
                  <a:schemeClr val="accent1">
                    <a:lumMod val="50000"/>
                  </a:schemeClr>
                </a:solidFill>
              </a:endParaRPr>
            </a:p>
          </p:txBody>
        </p:sp>
        <p:sp>
          <p:nvSpPr>
            <p:cNvPr id="88091" name="TextBox 45">
              <a:extLst>
                <a:ext uri="{FF2B5EF4-FFF2-40B4-BE49-F238E27FC236}">
                  <a16:creationId xmlns:a16="http://schemas.microsoft.com/office/drawing/2014/main" id="{819A79B6-12E2-4AB7-B499-D536C5FC7300}"/>
                </a:ext>
              </a:extLst>
            </p:cNvPr>
            <p:cNvSpPr txBox="1">
              <a:spLocks noChangeArrowheads="1"/>
            </p:cNvSpPr>
            <p:nvPr/>
          </p:nvSpPr>
          <p:spPr bwMode="auto">
            <a:xfrm rot="21540000">
              <a:off x="4386815" y="2858637"/>
              <a:ext cx="1633356" cy="454617"/>
            </a:xfrm>
            <a:prstGeom prst="rect">
              <a:avLst/>
            </a:prstGeom>
            <a:noFill/>
            <a:ln w="9525">
              <a:noFill/>
              <a:miter lim="800000"/>
              <a:headEnd/>
              <a:tailEnd/>
            </a:ln>
          </p:spPr>
          <p:txBody>
            <a:bodyPr>
              <a:spAutoFit/>
            </a:bodyPr>
            <a:lstStyle/>
            <a:p>
              <a:pPr algn="ctr">
                <a:defRPr/>
              </a:pPr>
              <a:r>
                <a:rPr lang="en-GB" b="1" dirty="0">
                  <a:solidFill>
                    <a:schemeClr val="accent1">
                      <a:lumMod val="50000"/>
                    </a:schemeClr>
                  </a:solidFill>
                  <a:latin typeface="Calibri" pitchFamily="34" charset="0"/>
                </a:rPr>
                <a:t>OUTCOMES</a:t>
              </a:r>
            </a:p>
          </p:txBody>
        </p:sp>
      </p:grpSp>
      <p:grpSp>
        <p:nvGrpSpPr>
          <p:cNvPr id="5" name="Group 110">
            <a:extLst>
              <a:ext uri="{FF2B5EF4-FFF2-40B4-BE49-F238E27FC236}">
                <a16:creationId xmlns:a16="http://schemas.microsoft.com/office/drawing/2014/main" id="{5344ADB1-686D-4E46-B069-345BF71A1322}"/>
              </a:ext>
            </a:extLst>
          </p:cNvPr>
          <p:cNvGrpSpPr>
            <a:grpSpLocks/>
          </p:cNvGrpSpPr>
          <p:nvPr/>
        </p:nvGrpSpPr>
        <p:grpSpPr bwMode="auto">
          <a:xfrm>
            <a:off x="7654925" y="1830388"/>
            <a:ext cx="1397000" cy="368300"/>
            <a:chOff x="5834234" y="1906508"/>
            <a:chExt cx="1724739" cy="455379"/>
          </a:xfrm>
        </p:grpSpPr>
        <p:sp>
          <p:nvSpPr>
            <p:cNvPr id="88087" name="Line 16">
              <a:extLst>
                <a:ext uri="{FF2B5EF4-FFF2-40B4-BE49-F238E27FC236}">
                  <a16:creationId xmlns:a16="http://schemas.microsoft.com/office/drawing/2014/main" id="{15523B3B-FD52-46E0-9F28-AE00C6566479}"/>
                </a:ext>
              </a:extLst>
            </p:cNvPr>
            <p:cNvSpPr>
              <a:spLocks noChangeShapeType="1"/>
            </p:cNvSpPr>
            <p:nvPr/>
          </p:nvSpPr>
          <p:spPr bwMode="auto">
            <a:xfrm rot="21540000" flipV="1">
              <a:off x="6169383" y="2322630"/>
              <a:ext cx="1389590" cy="0"/>
            </a:xfrm>
            <a:prstGeom prst="line">
              <a:avLst/>
            </a:prstGeom>
            <a:noFill/>
            <a:ln w="57150">
              <a:solidFill>
                <a:schemeClr val="accent6">
                  <a:lumMod val="50000"/>
                </a:schemeClr>
              </a:solidFill>
              <a:round/>
              <a:headEnd/>
              <a:tailEnd/>
            </a:ln>
          </p:spPr>
          <p:txBody>
            <a:bodyPr wrap="none" anchor="ctr"/>
            <a:lstStyle/>
            <a:p>
              <a:pPr>
                <a:defRPr/>
              </a:pPr>
              <a:endParaRPr lang="en-GB" b="1">
                <a:solidFill>
                  <a:schemeClr val="accent1">
                    <a:lumMod val="50000"/>
                  </a:schemeClr>
                </a:solidFill>
              </a:endParaRPr>
            </a:p>
          </p:txBody>
        </p:sp>
        <p:sp>
          <p:nvSpPr>
            <p:cNvPr id="88088" name="TextBox 42">
              <a:extLst>
                <a:ext uri="{FF2B5EF4-FFF2-40B4-BE49-F238E27FC236}">
                  <a16:creationId xmlns:a16="http://schemas.microsoft.com/office/drawing/2014/main" id="{ED7BEB1B-A27B-4281-BC93-4B4F698D0DC5}"/>
                </a:ext>
              </a:extLst>
            </p:cNvPr>
            <p:cNvSpPr txBox="1">
              <a:spLocks noChangeArrowheads="1"/>
            </p:cNvSpPr>
            <p:nvPr/>
          </p:nvSpPr>
          <p:spPr bwMode="auto">
            <a:xfrm rot="21540000">
              <a:off x="5834234" y="1906508"/>
              <a:ext cx="1632623" cy="455379"/>
            </a:xfrm>
            <a:prstGeom prst="rect">
              <a:avLst/>
            </a:prstGeom>
            <a:noFill/>
            <a:ln w="9525">
              <a:noFill/>
              <a:miter lim="800000"/>
              <a:headEnd/>
              <a:tailEnd/>
            </a:ln>
          </p:spPr>
          <p:txBody>
            <a:bodyPr>
              <a:spAutoFit/>
            </a:bodyPr>
            <a:lstStyle/>
            <a:p>
              <a:pPr algn="r">
                <a:defRPr/>
              </a:pPr>
              <a:r>
                <a:rPr lang="en-GB" b="1" dirty="0">
                  <a:solidFill>
                    <a:schemeClr val="accent1">
                      <a:lumMod val="50000"/>
                    </a:schemeClr>
                  </a:solidFill>
                  <a:latin typeface="Calibri" pitchFamily="34" charset="0"/>
                </a:rPr>
                <a:t>IMPACT</a:t>
              </a:r>
            </a:p>
          </p:txBody>
        </p:sp>
      </p:grpSp>
      <p:grpSp>
        <p:nvGrpSpPr>
          <p:cNvPr id="6" name="Group 107">
            <a:extLst>
              <a:ext uri="{FF2B5EF4-FFF2-40B4-BE49-F238E27FC236}">
                <a16:creationId xmlns:a16="http://schemas.microsoft.com/office/drawing/2014/main" id="{EB3B2D4F-6797-4B1D-A3E6-E6A3D3DBE2E6}"/>
              </a:ext>
            </a:extLst>
          </p:cNvPr>
          <p:cNvGrpSpPr>
            <a:grpSpLocks/>
          </p:cNvGrpSpPr>
          <p:nvPr/>
        </p:nvGrpSpPr>
        <p:grpSpPr bwMode="auto">
          <a:xfrm>
            <a:off x="2813050" y="4946650"/>
            <a:ext cx="1506538" cy="1042988"/>
            <a:chOff x="1190652" y="4431492"/>
            <a:chExt cx="1859442" cy="1286910"/>
          </a:xfrm>
        </p:grpSpPr>
        <p:sp>
          <p:nvSpPr>
            <p:cNvPr id="88084" name="Line 10">
              <a:extLst>
                <a:ext uri="{FF2B5EF4-FFF2-40B4-BE49-F238E27FC236}">
                  <a16:creationId xmlns:a16="http://schemas.microsoft.com/office/drawing/2014/main" id="{62C19D54-B273-43B1-92C1-F234EDD9D0FF}"/>
                </a:ext>
              </a:extLst>
            </p:cNvPr>
            <p:cNvSpPr>
              <a:spLocks noChangeShapeType="1"/>
            </p:cNvSpPr>
            <p:nvPr/>
          </p:nvSpPr>
          <p:spPr bwMode="auto">
            <a:xfrm rot="21540000" flipV="1">
              <a:off x="1598201" y="5718402"/>
              <a:ext cx="1234403" cy="0"/>
            </a:xfrm>
            <a:prstGeom prst="line">
              <a:avLst/>
            </a:prstGeom>
            <a:noFill/>
            <a:ln w="57150">
              <a:solidFill>
                <a:schemeClr val="accent6">
                  <a:lumMod val="50000"/>
                </a:schemeClr>
              </a:solidFill>
              <a:round/>
              <a:headEnd/>
              <a:tailEnd/>
            </a:ln>
          </p:spPr>
          <p:txBody>
            <a:bodyPr wrap="none" anchor="ctr"/>
            <a:lstStyle/>
            <a:p>
              <a:pPr>
                <a:defRPr/>
              </a:pPr>
              <a:endParaRPr lang="en-GB" b="1">
                <a:solidFill>
                  <a:schemeClr val="accent1">
                    <a:lumMod val="50000"/>
                  </a:schemeClr>
                </a:solidFill>
              </a:endParaRPr>
            </a:p>
          </p:txBody>
        </p:sp>
        <p:sp>
          <p:nvSpPr>
            <p:cNvPr id="88085" name="Line 12">
              <a:extLst>
                <a:ext uri="{FF2B5EF4-FFF2-40B4-BE49-F238E27FC236}">
                  <a16:creationId xmlns:a16="http://schemas.microsoft.com/office/drawing/2014/main" id="{31AB88F1-631F-4574-8824-935A70D074E0}"/>
                </a:ext>
              </a:extLst>
            </p:cNvPr>
            <p:cNvSpPr>
              <a:spLocks noChangeShapeType="1"/>
            </p:cNvSpPr>
            <p:nvPr/>
          </p:nvSpPr>
          <p:spPr bwMode="auto">
            <a:xfrm rot="21540000" flipV="1">
              <a:off x="2820847" y="4431492"/>
              <a:ext cx="154791" cy="1275157"/>
            </a:xfrm>
            <a:prstGeom prst="line">
              <a:avLst/>
            </a:prstGeom>
            <a:noFill/>
            <a:ln w="57150">
              <a:solidFill>
                <a:schemeClr val="accent6">
                  <a:lumMod val="50000"/>
                </a:schemeClr>
              </a:solidFill>
              <a:round/>
              <a:headEnd/>
              <a:tailEnd/>
            </a:ln>
          </p:spPr>
          <p:txBody>
            <a:bodyPr wrap="none" anchor="ctr"/>
            <a:lstStyle/>
            <a:p>
              <a:pPr>
                <a:defRPr/>
              </a:pPr>
              <a:endParaRPr lang="en-GB" b="1">
                <a:solidFill>
                  <a:schemeClr val="accent1">
                    <a:lumMod val="50000"/>
                  </a:schemeClr>
                </a:solidFill>
              </a:endParaRPr>
            </a:p>
          </p:txBody>
        </p:sp>
        <p:sp>
          <p:nvSpPr>
            <p:cNvPr id="88086" name="TextBox 40">
              <a:extLst>
                <a:ext uri="{FF2B5EF4-FFF2-40B4-BE49-F238E27FC236}">
                  <a16:creationId xmlns:a16="http://schemas.microsoft.com/office/drawing/2014/main" id="{72107657-C5DD-4478-9179-B071A6AFC7B5}"/>
                </a:ext>
              </a:extLst>
            </p:cNvPr>
            <p:cNvSpPr txBox="1">
              <a:spLocks noChangeArrowheads="1"/>
            </p:cNvSpPr>
            <p:nvPr/>
          </p:nvSpPr>
          <p:spPr bwMode="auto">
            <a:xfrm rot="21540000">
              <a:off x="1190652" y="5224793"/>
              <a:ext cx="1859442" cy="454434"/>
            </a:xfrm>
            <a:prstGeom prst="rect">
              <a:avLst/>
            </a:prstGeom>
            <a:noFill/>
            <a:ln w="9525">
              <a:noFill/>
              <a:miter lim="800000"/>
              <a:headEnd/>
              <a:tailEnd/>
            </a:ln>
          </p:spPr>
          <p:txBody>
            <a:bodyPr>
              <a:spAutoFit/>
            </a:bodyPr>
            <a:lstStyle/>
            <a:p>
              <a:pPr algn="ctr">
                <a:defRPr/>
              </a:pPr>
              <a:r>
                <a:rPr lang="en-GB" b="1" dirty="0">
                  <a:solidFill>
                    <a:schemeClr val="accent1">
                      <a:lumMod val="50000"/>
                    </a:schemeClr>
                  </a:solidFill>
                  <a:latin typeface="Calibri" pitchFamily="34" charset="0"/>
                </a:rPr>
                <a:t>INPUTS</a:t>
              </a:r>
            </a:p>
          </p:txBody>
        </p:sp>
      </p:grpSp>
      <p:sp>
        <p:nvSpPr>
          <p:cNvPr id="29703" name="Footer Placeholder 2">
            <a:extLst>
              <a:ext uri="{FF2B5EF4-FFF2-40B4-BE49-F238E27FC236}">
                <a16:creationId xmlns:a16="http://schemas.microsoft.com/office/drawing/2014/main" id="{CAA8581C-7D39-4ACB-BA44-D898FE1C0F9E}"/>
              </a:ext>
            </a:extLst>
          </p:cNvPr>
          <p:cNvSpPr txBox="1">
            <a:spLocks/>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b="1">
                <a:solidFill>
                  <a:srgbClr val="254061"/>
                </a:solidFill>
                <a:latin typeface="Calibri" panose="020F0502020204030204" pitchFamily="34" charset="0"/>
                <a:ea typeface="MS PGothic" panose="020B0600070205080204" pitchFamily="34" charset="-128"/>
              </a:rPr>
              <a:t>Inspired by Jeff Conklin, cognexus.org</a:t>
            </a:r>
          </a:p>
          <a:p>
            <a:pPr algn="ctr">
              <a:spcBef>
                <a:spcPct val="0"/>
              </a:spcBef>
              <a:buFontTx/>
              <a:buNone/>
            </a:pPr>
            <a:endParaRPr lang="en-US" altLang="en-US" sz="1000" b="1">
              <a:solidFill>
                <a:srgbClr val="254061"/>
              </a:solidFill>
              <a:latin typeface="Calibri" panose="020F0502020204030204" pitchFamily="34" charset="0"/>
              <a:ea typeface="MS PGothic" panose="020B0600070205080204" pitchFamily="34" charset="-128"/>
            </a:endParaRPr>
          </a:p>
        </p:txBody>
      </p:sp>
      <p:grpSp>
        <p:nvGrpSpPr>
          <p:cNvPr id="7" name="Group 38">
            <a:extLst>
              <a:ext uri="{FF2B5EF4-FFF2-40B4-BE49-F238E27FC236}">
                <a16:creationId xmlns:a16="http://schemas.microsoft.com/office/drawing/2014/main" id="{C8C877E4-D001-4ED0-A3A9-F5E336C3A874}"/>
              </a:ext>
            </a:extLst>
          </p:cNvPr>
          <p:cNvGrpSpPr>
            <a:grpSpLocks/>
          </p:cNvGrpSpPr>
          <p:nvPr/>
        </p:nvGrpSpPr>
        <p:grpSpPr bwMode="auto">
          <a:xfrm>
            <a:off x="3095625" y="5967413"/>
            <a:ext cx="6643688" cy="461962"/>
            <a:chOff x="1571846" y="5967862"/>
            <a:chExt cx="6725622" cy="462119"/>
          </a:xfrm>
        </p:grpSpPr>
        <p:sp>
          <p:nvSpPr>
            <p:cNvPr id="29712" name="Text Box 129">
              <a:extLst>
                <a:ext uri="{FF2B5EF4-FFF2-40B4-BE49-F238E27FC236}">
                  <a16:creationId xmlns:a16="http://schemas.microsoft.com/office/drawing/2014/main" id="{AD1D5716-C04A-42BE-9603-23D49E2EEDC3}"/>
                </a:ext>
              </a:extLst>
            </p:cNvPr>
            <p:cNvSpPr txBox="1">
              <a:spLocks noChangeArrowheads="1"/>
            </p:cNvSpPr>
            <p:nvPr/>
          </p:nvSpPr>
          <p:spPr bwMode="auto">
            <a:xfrm>
              <a:off x="4464586" y="5967862"/>
              <a:ext cx="1054243" cy="46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2"/>
                </a:buClr>
                <a:buFont typeface="Monotype Sorts" pitchFamily="2" charset="2"/>
                <a:buNone/>
              </a:pPr>
              <a:r>
                <a:rPr lang="en-GB" altLang="en-US" sz="2400" b="1" i="1">
                  <a:solidFill>
                    <a:srgbClr val="254061"/>
                  </a:solidFill>
                  <a:latin typeface="Calibri" panose="020F0502020204030204" pitchFamily="34" charset="0"/>
                  <a:ea typeface="MS PGothic" panose="020B0600070205080204" pitchFamily="34" charset="-128"/>
                  <a:cs typeface="Calibri" panose="020F0502020204030204" pitchFamily="34" charset="0"/>
                </a:rPr>
                <a:t>Time</a:t>
              </a:r>
              <a:endParaRPr lang="en-US" altLang="en-US" sz="2400" b="1" i="1">
                <a:solidFill>
                  <a:srgbClr val="254061"/>
                </a:solidFill>
                <a:latin typeface="Calibri" panose="020F0502020204030204" pitchFamily="34" charset="0"/>
                <a:ea typeface="MS PGothic" panose="020B0600070205080204" pitchFamily="34" charset="-128"/>
                <a:cs typeface="Calibri" panose="020F0502020204030204" pitchFamily="34" charset="0"/>
              </a:endParaRPr>
            </a:p>
          </p:txBody>
        </p:sp>
        <p:sp>
          <p:nvSpPr>
            <p:cNvPr id="88083" name="Line 9">
              <a:extLst>
                <a:ext uri="{FF2B5EF4-FFF2-40B4-BE49-F238E27FC236}">
                  <a16:creationId xmlns:a16="http://schemas.microsoft.com/office/drawing/2014/main" id="{96EA57D9-48E6-4AA1-AF49-9973B0677BE2}"/>
                </a:ext>
              </a:extLst>
            </p:cNvPr>
            <p:cNvSpPr>
              <a:spLocks noChangeShapeType="1"/>
            </p:cNvSpPr>
            <p:nvPr/>
          </p:nvSpPr>
          <p:spPr bwMode="auto">
            <a:xfrm rot="-60000">
              <a:off x="1571846" y="5972626"/>
              <a:ext cx="6725622" cy="85754"/>
            </a:xfrm>
            <a:prstGeom prst="line">
              <a:avLst/>
            </a:prstGeom>
            <a:noFill/>
            <a:ln w="38100">
              <a:solidFill>
                <a:srgbClr val="FFC000"/>
              </a:solidFill>
              <a:prstDash val="sysDot"/>
              <a:round/>
              <a:headEnd/>
              <a:tailEnd type="triangle" w="med" len="med"/>
            </a:ln>
          </p:spPr>
          <p:txBody>
            <a:bodyPr wrap="none" anchor="ctr"/>
            <a:lstStyle/>
            <a:p>
              <a:pPr>
                <a:defRPr/>
              </a:pPr>
              <a:endParaRPr lang="en-GB" b="1">
                <a:solidFill>
                  <a:schemeClr val="accent1">
                    <a:lumMod val="50000"/>
                  </a:schemeClr>
                </a:solidFill>
              </a:endParaRPr>
            </a:p>
          </p:txBody>
        </p:sp>
      </p:grpSp>
      <p:sp>
        <p:nvSpPr>
          <p:cNvPr id="24586" name="Title 30">
            <a:extLst>
              <a:ext uri="{FF2B5EF4-FFF2-40B4-BE49-F238E27FC236}">
                <a16:creationId xmlns:a16="http://schemas.microsoft.com/office/drawing/2014/main" id="{5D061BCB-E884-4B70-A09F-6116DA113B55}"/>
              </a:ext>
            </a:extLst>
          </p:cNvPr>
          <p:cNvSpPr>
            <a:spLocks noGrp="1"/>
          </p:cNvSpPr>
          <p:nvPr>
            <p:ph type="title"/>
          </p:nvPr>
        </p:nvSpPr>
        <p:spPr>
          <a:xfrm>
            <a:off x="2050256" y="346333"/>
            <a:ext cx="8229600" cy="1143000"/>
          </a:xfrm>
        </p:spPr>
        <p:txBody>
          <a:bodyPr>
            <a:normAutofit fontScale="90000"/>
          </a:bodyPr>
          <a:lstStyle/>
          <a:p>
            <a:pPr eaLnBrk="1" hangingPunct="1">
              <a:defRPr/>
            </a:pPr>
            <a:r>
              <a:rPr lang="en-GB" sz="4000" b="1" dirty="0">
                <a:solidFill>
                  <a:srgbClr val="C00000"/>
                </a:solidFill>
                <a:effectLst>
                  <a:outerShdw blurRad="38100" dist="38100" dir="2700000" algn="tl">
                    <a:srgbClr val="DDDDDD"/>
                  </a:outerShdw>
                </a:effectLst>
                <a:latin typeface="Calibri" charset="0"/>
                <a:cs typeface="ＭＳ Ｐゴシック" charset="0"/>
              </a:rPr>
              <a:t>Complex development situations are ones in which this…</a:t>
            </a:r>
          </a:p>
        </p:txBody>
      </p:sp>
      <p:grpSp>
        <p:nvGrpSpPr>
          <p:cNvPr id="8" name="Group 108">
            <a:extLst>
              <a:ext uri="{FF2B5EF4-FFF2-40B4-BE49-F238E27FC236}">
                <a16:creationId xmlns:a16="http://schemas.microsoft.com/office/drawing/2014/main" id="{C096F4CA-C093-46F1-9FDF-9B6BCF4F565F}"/>
              </a:ext>
            </a:extLst>
          </p:cNvPr>
          <p:cNvGrpSpPr>
            <a:grpSpLocks/>
          </p:cNvGrpSpPr>
          <p:nvPr/>
        </p:nvGrpSpPr>
        <p:grpSpPr bwMode="auto">
          <a:xfrm>
            <a:off x="5016500" y="3028950"/>
            <a:ext cx="1557338" cy="838200"/>
            <a:chOff x="2577934" y="3384821"/>
            <a:chExt cx="1921038" cy="1032553"/>
          </a:xfrm>
        </p:grpSpPr>
        <p:sp>
          <p:nvSpPr>
            <p:cNvPr id="88092" name="Line 17">
              <a:extLst>
                <a:ext uri="{FF2B5EF4-FFF2-40B4-BE49-F238E27FC236}">
                  <a16:creationId xmlns:a16="http://schemas.microsoft.com/office/drawing/2014/main" id="{00E33447-7653-41BB-8CE6-DF7D2339818B}"/>
                </a:ext>
              </a:extLst>
            </p:cNvPr>
            <p:cNvSpPr>
              <a:spLocks noChangeShapeType="1"/>
            </p:cNvSpPr>
            <p:nvPr/>
          </p:nvSpPr>
          <p:spPr bwMode="auto">
            <a:xfrm rot="21540000" flipV="1">
              <a:off x="2963709" y="4417374"/>
              <a:ext cx="1390353" cy="0"/>
            </a:xfrm>
            <a:prstGeom prst="line">
              <a:avLst/>
            </a:prstGeom>
            <a:noFill/>
            <a:ln w="57150">
              <a:solidFill>
                <a:schemeClr val="accent6">
                  <a:lumMod val="50000"/>
                </a:schemeClr>
              </a:solidFill>
              <a:round/>
              <a:headEnd/>
              <a:tailEnd/>
            </a:ln>
          </p:spPr>
          <p:txBody>
            <a:bodyPr wrap="none" anchor="ctr"/>
            <a:lstStyle/>
            <a:p>
              <a:pPr>
                <a:defRPr/>
              </a:pPr>
              <a:endParaRPr lang="en-GB" b="1">
                <a:solidFill>
                  <a:schemeClr val="accent1">
                    <a:lumMod val="50000"/>
                  </a:schemeClr>
                </a:solidFill>
              </a:endParaRPr>
            </a:p>
          </p:txBody>
        </p:sp>
        <p:sp>
          <p:nvSpPr>
            <p:cNvPr id="88093" name="Line 20">
              <a:extLst>
                <a:ext uri="{FF2B5EF4-FFF2-40B4-BE49-F238E27FC236}">
                  <a16:creationId xmlns:a16="http://schemas.microsoft.com/office/drawing/2014/main" id="{66510E20-1762-4815-940D-94A8916A75F2}"/>
                </a:ext>
              </a:extLst>
            </p:cNvPr>
            <p:cNvSpPr>
              <a:spLocks noChangeShapeType="1"/>
            </p:cNvSpPr>
            <p:nvPr/>
          </p:nvSpPr>
          <p:spPr bwMode="auto">
            <a:xfrm rot="21540000" flipV="1">
              <a:off x="4344270" y="3384821"/>
              <a:ext cx="154702" cy="1018864"/>
            </a:xfrm>
            <a:prstGeom prst="line">
              <a:avLst/>
            </a:prstGeom>
            <a:noFill/>
            <a:ln w="57150">
              <a:solidFill>
                <a:schemeClr val="accent6">
                  <a:lumMod val="50000"/>
                </a:schemeClr>
              </a:solidFill>
              <a:round/>
              <a:headEnd/>
              <a:tailEnd/>
            </a:ln>
          </p:spPr>
          <p:txBody>
            <a:bodyPr wrap="none" anchor="ctr"/>
            <a:lstStyle/>
            <a:p>
              <a:pPr>
                <a:defRPr/>
              </a:pPr>
              <a:endParaRPr lang="en-GB" b="1">
                <a:solidFill>
                  <a:schemeClr val="accent1">
                    <a:lumMod val="50000"/>
                  </a:schemeClr>
                </a:solidFill>
              </a:endParaRPr>
            </a:p>
          </p:txBody>
        </p:sp>
        <p:sp>
          <p:nvSpPr>
            <p:cNvPr id="88094" name="TextBox 48">
              <a:extLst>
                <a:ext uri="{FF2B5EF4-FFF2-40B4-BE49-F238E27FC236}">
                  <a16:creationId xmlns:a16="http://schemas.microsoft.com/office/drawing/2014/main" id="{48941B6E-4984-4E04-8932-8DF6FE04D3D6}"/>
                </a:ext>
              </a:extLst>
            </p:cNvPr>
            <p:cNvSpPr txBox="1">
              <a:spLocks noChangeArrowheads="1"/>
            </p:cNvSpPr>
            <p:nvPr/>
          </p:nvSpPr>
          <p:spPr bwMode="auto">
            <a:xfrm rot="21540000">
              <a:off x="2577934" y="3928476"/>
              <a:ext cx="1803543" cy="455654"/>
            </a:xfrm>
            <a:prstGeom prst="rect">
              <a:avLst/>
            </a:prstGeom>
            <a:noFill/>
            <a:ln w="9525">
              <a:noFill/>
              <a:miter lim="800000"/>
              <a:headEnd/>
              <a:tailEnd/>
            </a:ln>
          </p:spPr>
          <p:txBody>
            <a:bodyPr>
              <a:spAutoFit/>
            </a:bodyPr>
            <a:lstStyle/>
            <a:p>
              <a:pPr algn="ctr">
                <a:defRPr/>
              </a:pPr>
              <a:r>
                <a:rPr lang="en-GB" b="1" dirty="0">
                  <a:solidFill>
                    <a:schemeClr val="accent1">
                      <a:lumMod val="50000"/>
                    </a:schemeClr>
                  </a:solidFill>
                  <a:latin typeface="Calibri" pitchFamily="34" charset="0"/>
                </a:rPr>
                <a:t>OUTPUTS</a:t>
              </a:r>
            </a:p>
          </p:txBody>
        </p:sp>
      </p:grpSp>
      <p:sp>
        <p:nvSpPr>
          <p:cNvPr id="29707" name="Slide Number Placeholder 29">
            <a:extLst>
              <a:ext uri="{FF2B5EF4-FFF2-40B4-BE49-F238E27FC236}">
                <a16:creationId xmlns:a16="http://schemas.microsoft.com/office/drawing/2014/main" id="{166AB9F1-BB33-4AD3-9D75-0A93991AD8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DBDEE4-8339-4628-9455-ACC6F6F764AC}" type="slidenum">
              <a:rPr lang="en-US" altLang="en-US" sz="1400"/>
              <a:pPr>
                <a:spcBef>
                  <a:spcPct val="0"/>
                </a:spcBef>
                <a:buFontTx/>
                <a:buNone/>
              </a:pPr>
              <a:t>12</a:t>
            </a:fld>
            <a:endParaRPr lang="en-US" altLang="en-US" sz="14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id="{27964BDB-61FA-42BA-9D3A-1CC5FCB25C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97F9A3-AE93-4FDF-8086-347AF8BC3AB3}" type="slidenum">
              <a:rPr lang="en-US" altLang="en-US" sz="1400"/>
              <a:pPr>
                <a:spcBef>
                  <a:spcPct val="0"/>
                </a:spcBef>
                <a:buFontTx/>
                <a:buNone/>
              </a:pPr>
              <a:t>13</a:t>
            </a:fld>
            <a:endParaRPr lang="en-US" altLang="en-US" sz="1400"/>
          </a:p>
        </p:txBody>
      </p:sp>
      <p:pic>
        <p:nvPicPr>
          <p:cNvPr id="4" name="Picture 2">
            <a:extLst>
              <a:ext uri="{FF2B5EF4-FFF2-40B4-BE49-F238E27FC236}">
                <a16:creationId xmlns:a16="http://schemas.microsoft.com/office/drawing/2014/main" id="{E42BF867-326A-48E2-8F4D-112D5308B314}"/>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063553" y="1351806"/>
            <a:ext cx="8162925" cy="5389563"/>
          </a:xfrm>
          <a:prstGeom prst="rect">
            <a:avLst/>
          </a:prstGeom>
          <a:noFill/>
          <a:ln>
            <a:noFill/>
          </a:ln>
          <a:effectLst>
            <a:outerShdw dist="35921" dir="2700000" sx="1000" sy="1000" algn="ctr" rotWithShape="0">
              <a:schemeClr val="bg2">
                <a:alpha val="99000"/>
              </a:schemeClr>
            </a:outerShdw>
          </a:effectLst>
        </p:spPr>
      </p:pic>
      <p:sp>
        <p:nvSpPr>
          <p:cNvPr id="5" name="Title 1">
            <a:extLst>
              <a:ext uri="{FF2B5EF4-FFF2-40B4-BE49-F238E27FC236}">
                <a16:creationId xmlns:a16="http://schemas.microsoft.com/office/drawing/2014/main" id="{03C76E8E-260F-4D76-9E41-527594FF1280}"/>
              </a:ext>
            </a:extLst>
          </p:cNvPr>
          <p:cNvSpPr txBox="1">
            <a:spLocks/>
          </p:cNvSpPr>
          <p:nvPr/>
        </p:nvSpPr>
        <p:spPr>
          <a:xfrm>
            <a:off x="1770993" y="448389"/>
            <a:ext cx="3820510" cy="1143000"/>
          </a:xfrm>
          <a:prstGeom prst="rect">
            <a:avLst/>
          </a:prstGeom>
        </p:spPr>
        <p:txBody>
          <a:bodyPr/>
          <a:lstStyle/>
          <a:p>
            <a:pPr algn="ctr">
              <a:defRPr/>
            </a:pPr>
            <a:r>
              <a:rPr lang="en-GB" sz="4400" b="1" kern="0" dirty="0">
                <a:solidFill>
                  <a:srgbClr val="C00000"/>
                </a:solidFill>
                <a:latin typeface="+mj-lt"/>
                <a:ea typeface="+mj-ea"/>
                <a:cs typeface="+mj-cs"/>
              </a:rPr>
              <a:t>And this…</a:t>
            </a:r>
          </a:p>
        </p:txBody>
      </p:sp>
      <p:sp>
        <p:nvSpPr>
          <p:cNvPr id="31749" name="Footer Placeholder 2">
            <a:extLst>
              <a:ext uri="{FF2B5EF4-FFF2-40B4-BE49-F238E27FC236}">
                <a16:creationId xmlns:a16="http://schemas.microsoft.com/office/drawing/2014/main" id="{8459741E-5F43-4D2D-9932-53A404E1F612}"/>
              </a:ext>
            </a:extLst>
          </p:cNvPr>
          <p:cNvSpPr txBox="1">
            <a:spLocks/>
          </p:cNvSpPr>
          <p:nvPr/>
        </p:nvSpPr>
        <p:spPr bwMode="auto">
          <a:xfrm>
            <a:off x="4648200" y="6356351"/>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400">
              <a:latin typeface="Calibri" panose="020F0502020204030204" pitchFamily="34" charset="0"/>
            </a:endParaRPr>
          </a:p>
          <a:p>
            <a:pPr algn="ctr" eaLnBrk="1" hangingPunct="1">
              <a:spcBef>
                <a:spcPct val="0"/>
              </a:spcBef>
              <a:buFontTx/>
              <a:buNone/>
            </a:pPr>
            <a:endParaRPr lang="en-GB" altLang="en-US" sz="1400">
              <a:latin typeface="Calibri" panose="020F0502020204030204" pitchFamily="34" charset="0"/>
            </a:endParaRPr>
          </a:p>
        </p:txBody>
      </p:sp>
      <p:grpSp>
        <p:nvGrpSpPr>
          <p:cNvPr id="2" name="Group 37">
            <a:extLst>
              <a:ext uri="{FF2B5EF4-FFF2-40B4-BE49-F238E27FC236}">
                <a16:creationId xmlns:a16="http://schemas.microsoft.com/office/drawing/2014/main" id="{AB99FA48-BF54-4602-9B31-046FAF084557}"/>
              </a:ext>
            </a:extLst>
          </p:cNvPr>
          <p:cNvGrpSpPr>
            <a:grpSpLocks/>
          </p:cNvGrpSpPr>
          <p:nvPr/>
        </p:nvGrpSpPr>
        <p:grpSpPr bwMode="auto">
          <a:xfrm rot="19694059">
            <a:off x="3285740" y="3355081"/>
            <a:ext cx="3672689" cy="2357429"/>
            <a:chOff x="5000648" y="1928802"/>
            <a:chExt cx="2571749" cy="3500437"/>
          </a:xfrm>
          <a:solidFill>
            <a:srgbClr val="CC0000">
              <a:alpha val="50000"/>
            </a:srgbClr>
          </a:solidFill>
        </p:grpSpPr>
        <p:sp>
          <p:nvSpPr>
            <p:cNvPr id="8" name="Rectangle 37">
              <a:extLst>
                <a:ext uri="{FF2B5EF4-FFF2-40B4-BE49-F238E27FC236}">
                  <a16:creationId xmlns:a16="http://schemas.microsoft.com/office/drawing/2014/main" id="{40CCBFE2-CC81-4A97-9E6C-1597C011A604}"/>
                </a:ext>
              </a:extLst>
            </p:cNvPr>
            <p:cNvSpPr/>
            <p:nvPr/>
          </p:nvSpPr>
          <p:spPr bwMode="auto">
            <a:xfrm>
              <a:off x="5000648" y="1928802"/>
              <a:ext cx="2571749" cy="35004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extBox 8">
              <a:extLst>
                <a:ext uri="{FF2B5EF4-FFF2-40B4-BE49-F238E27FC236}">
                  <a16:creationId xmlns:a16="http://schemas.microsoft.com/office/drawing/2014/main" id="{5113B577-67CD-4FE8-B6C1-E24455E3E21E}"/>
                </a:ext>
              </a:extLst>
            </p:cNvPr>
            <p:cNvSpPr txBox="1"/>
            <p:nvPr/>
          </p:nvSpPr>
          <p:spPr bwMode="auto">
            <a:xfrm rot="1905941">
              <a:off x="5391847" y="3064595"/>
              <a:ext cx="1782847" cy="1349530"/>
            </a:xfrm>
            <a:prstGeom prst="ellipse">
              <a:avLst/>
            </a:prstGeom>
            <a:grp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b="1" spc="50" dirty="0">
                  <a:ln w="11430"/>
                  <a:solidFill>
                    <a:schemeClr val="accent3">
                      <a:lumMod val="50000"/>
                    </a:schemeClr>
                  </a:solidFill>
                </a:rPr>
                <a:t>FORMATIVE</a:t>
              </a:r>
            </a:p>
            <a:p>
              <a:pPr algn="ctr">
                <a:defRPr/>
              </a:pPr>
              <a:endParaRPr lang="en-GB" b="1" spc="50" dirty="0">
                <a:ln w="11430"/>
                <a:solidFill>
                  <a:schemeClr val="accent3">
                    <a:lumMod val="50000"/>
                  </a:schemeClr>
                </a:solidFill>
              </a:endParaRPr>
            </a:p>
          </p:txBody>
        </p:sp>
      </p:grpSp>
      <p:grpSp>
        <p:nvGrpSpPr>
          <p:cNvPr id="3" name="Group 37">
            <a:extLst>
              <a:ext uri="{FF2B5EF4-FFF2-40B4-BE49-F238E27FC236}">
                <a16:creationId xmlns:a16="http://schemas.microsoft.com/office/drawing/2014/main" id="{71861077-9842-4B8A-8C9B-248941B4DFC7}"/>
              </a:ext>
            </a:extLst>
          </p:cNvPr>
          <p:cNvGrpSpPr>
            <a:grpSpLocks/>
          </p:cNvGrpSpPr>
          <p:nvPr/>
        </p:nvGrpSpPr>
        <p:grpSpPr bwMode="auto">
          <a:xfrm rot="19694059">
            <a:off x="5577366" y="2001151"/>
            <a:ext cx="3672689" cy="2357429"/>
            <a:chOff x="5000648" y="1928802"/>
            <a:chExt cx="2571749" cy="3500437"/>
          </a:xfrm>
          <a:solidFill>
            <a:schemeClr val="accent5">
              <a:lumMod val="60000"/>
              <a:lumOff val="40000"/>
              <a:alpha val="50000"/>
            </a:schemeClr>
          </a:solidFill>
        </p:grpSpPr>
        <p:sp>
          <p:nvSpPr>
            <p:cNvPr id="11" name="Rectangle 31">
              <a:extLst>
                <a:ext uri="{FF2B5EF4-FFF2-40B4-BE49-F238E27FC236}">
                  <a16:creationId xmlns:a16="http://schemas.microsoft.com/office/drawing/2014/main" id="{CB68A968-DF2A-4916-A84E-72C0CF2C9935}"/>
                </a:ext>
              </a:extLst>
            </p:cNvPr>
            <p:cNvSpPr/>
            <p:nvPr/>
          </p:nvSpPr>
          <p:spPr bwMode="auto">
            <a:xfrm>
              <a:off x="5000648" y="1928802"/>
              <a:ext cx="2571749" cy="3500437"/>
            </a:xfrm>
            <a:prstGeom prst="ellips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extBox 11">
              <a:extLst>
                <a:ext uri="{FF2B5EF4-FFF2-40B4-BE49-F238E27FC236}">
                  <a16:creationId xmlns:a16="http://schemas.microsoft.com/office/drawing/2014/main" id="{AAB272D8-9203-45FA-8247-08ADCA1DE308}"/>
                </a:ext>
              </a:extLst>
            </p:cNvPr>
            <p:cNvSpPr txBox="1"/>
            <p:nvPr/>
          </p:nvSpPr>
          <p:spPr bwMode="auto">
            <a:xfrm rot="1905941">
              <a:off x="5361693" y="3067967"/>
              <a:ext cx="1836963" cy="1349530"/>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b="1" spc="50" dirty="0">
                  <a:ln w="11430"/>
                  <a:solidFill>
                    <a:schemeClr val="accent6">
                      <a:lumMod val="50000"/>
                    </a:schemeClr>
                  </a:solidFill>
                </a:rPr>
                <a:t>SUMMATIVE</a:t>
              </a:r>
            </a:p>
            <a:p>
              <a:pPr algn="ctr">
                <a:defRPr/>
              </a:pPr>
              <a:endParaRPr lang="en-GB" b="1" spc="50" dirty="0">
                <a:ln w="11430"/>
                <a:solidFill>
                  <a:schemeClr val="accent6">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a:extLst>
              <a:ext uri="{FF2B5EF4-FFF2-40B4-BE49-F238E27FC236}">
                <a16:creationId xmlns:a16="http://schemas.microsoft.com/office/drawing/2014/main" id="{EC4CFC9D-AD97-48DD-8F5A-11B4489AF99F}"/>
              </a:ext>
            </a:extLst>
          </p:cNvPr>
          <p:cNvGrpSpPr>
            <a:grpSpLocks/>
          </p:cNvGrpSpPr>
          <p:nvPr/>
        </p:nvGrpSpPr>
        <p:grpSpPr bwMode="auto">
          <a:xfrm>
            <a:off x="4017964" y="3240089"/>
            <a:ext cx="1419225" cy="1062037"/>
            <a:chOff x="2743184" y="3864934"/>
            <a:chExt cx="1561148" cy="1202557"/>
          </a:xfrm>
        </p:grpSpPr>
        <p:sp>
          <p:nvSpPr>
            <p:cNvPr id="70739" name="Line 17">
              <a:extLst>
                <a:ext uri="{FF2B5EF4-FFF2-40B4-BE49-F238E27FC236}">
                  <a16:creationId xmlns:a16="http://schemas.microsoft.com/office/drawing/2014/main" id="{8BC04B01-A9D2-4F0D-8C2D-B56CFF200588}"/>
                </a:ext>
              </a:extLst>
            </p:cNvPr>
            <p:cNvSpPr>
              <a:spLocks noChangeShapeType="1"/>
            </p:cNvSpPr>
            <p:nvPr/>
          </p:nvSpPr>
          <p:spPr bwMode="auto">
            <a:xfrm rot="21540000" flipV="1">
              <a:off x="2813034" y="4815835"/>
              <a:ext cx="1363821" cy="251656"/>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740" name="Line 20">
              <a:extLst>
                <a:ext uri="{FF2B5EF4-FFF2-40B4-BE49-F238E27FC236}">
                  <a16:creationId xmlns:a16="http://schemas.microsoft.com/office/drawing/2014/main" id="{D9C5F49F-FB4C-4C58-91AA-2D8DB291BC3A}"/>
                </a:ext>
              </a:extLst>
            </p:cNvPr>
            <p:cNvSpPr>
              <a:spLocks noChangeShapeType="1"/>
            </p:cNvSpPr>
            <p:nvPr/>
          </p:nvSpPr>
          <p:spPr bwMode="auto">
            <a:xfrm rot="21540000" flipV="1">
              <a:off x="4166378" y="3864934"/>
              <a:ext cx="137954" cy="938318"/>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49" name="TextBox 48">
              <a:extLst>
                <a:ext uri="{FF2B5EF4-FFF2-40B4-BE49-F238E27FC236}">
                  <a16:creationId xmlns:a16="http://schemas.microsoft.com/office/drawing/2014/main" id="{3AF76EED-0981-4E52-A947-7ED9293779A8}"/>
                </a:ext>
              </a:extLst>
            </p:cNvPr>
            <p:cNvSpPr txBox="1"/>
            <p:nvPr/>
          </p:nvSpPr>
          <p:spPr bwMode="auto">
            <a:xfrm rot="21540000">
              <a:off x="2743184" y="4382627"/>
              <a:ext cx="1456373" cy="348724"/>
            </a:xfrm>
            <a:prstGeom prst="rect">
              <a:avLst/>
            </a:prstGeom>
            <a:noFill/>
            <a:ln>
              <a:noFill/>
            </a:ln>
          </p:spPr>
          <p:txBody>
            <a:bodyPr>
              <a:spAutoFit/>
            </a:bodyPr>
            <a:lstStyle/>
            <a:p>
              <a:pPr algn="ctr">
                <a:defRPr/>
              </a:pPr>
              <a:r>
                <a:rPr lang="en-GB" sz="1400" b="1" dirty="0">
                  <a:solidFill>
                    <a:schemeClr val="accent1">
                      <a:lumMod val="50000"/>
                    </a:schemeClr>
                  </a:solidFill>
                </a:rPr>
                <a:t>OUTPUT</a:t>
              </a:r>
            </a:p>
          </p:txBody>
        </p:sp>
      </p:grpSp>
      <p:grpSp>
        <p:nvGrpSpPr>
          <p:cNvPr id="3" name="Group 92">
            <a:extLst>
              <a:ext uri="{FF2B5EF4-FFF2-40B4-BE49-F238E27FC236}">
                <a16:creationId xmlns:a16="http://schemas.microsoft.com/office/drawing/2014/main" id="{D24AD82C-0263-4688-87BD-0D6A6E9DA681}"/>
              </a:ext>
            </a:extLst>
          </p:cNvPr>
          <p:cNvGrpSpPr>
            <a:grpSpLocks/>
          </p:cNvGrpSpPr>
          <p:nvPr/>
        </p:nvGrpSpPr>
        <p:grpSpPr bwMode="auto">
          <a:xfrm rot="482314">
            <a:off x="7077076" y="1738313"/>
            <a:ext cx="2187575" cy="1433512"/>
            <a:chOff x="4029068" y="3927200"/>
            <a:chExt cx="2405379" cy="1623340"/>
          </a:xfrm>
        </p:grpSpPr>
        <p:sp>
          <p:nvSpPr>
            <p:cNvPr id="70736" name="Line 18">
              <a:extLst>
                <a:ext uri="{FF2B5EF4-FFF2-40B4-BE49-F238E27FC236}">
                  <a16:creationId xmlns:a16="http://schemas.microsoft.com/office/drawing/2014/main" id="{0962A9E3-7692-4973-B8CC-8D5952263977}"/>
                </a:ext>
              </a:extLst>
            </p:cNvPr>
            <p:cNvSpPr>
              <a:spLocks noChangeShapeType="1"/>
            </p:cNvSpPr>
            <p:nvPr/>
          </p:nvSpPr>
          <p:spPr bwMode="auto">
            <a:xfrm rot="21540000" flipV="1">
              <a:off x="4014496" y="5454055"/>
              <a:ext cx="1375500"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737" name="Line 21">
              <a:extLst>
                <a:ext uri="{FF2B5EF4-FFF2-40B4-BE49-F238E27FC236}">
                  <a16:creationId xmlns:a16="http://schemas.microsoft.com/office/drawing/2014/main" id="{C241938B-9479-4642-85D0-43612B0A2B09}"/>
                </a:ext>
              </a:extLst>
            </p:cNvPr>
            <p:cNvSpPr>
              <a:spLocks noChangeShapeType="1"/>
            </p:cNvSpPr>
            <p:nvPr/>
          </p:nvSpPr>
          <p:spPr bwMode="auto">
            <a:xfrm rot="21540000" flipV="1">
              <a:off x="5456843" y="3912317"/>
              <a:ext cx="951330" cy="1601767"/>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46" name="TextBox 45">
              <a:extLst>
                <a:ext uri="{FF2B5EF4-FFF2-40B4-BE49-F238E27FC236}">
                  <a16:creationId xmlns:a16="http://schemas.microsoft.com/office/drawing/2014/main" id="{F895AA3A-AC5A-4323-BEA1-7830BBE9A953}"/>
                </a:ext>
              </a:extLst>
            </p:cNvPr>
            <p:cNvSpPr txBox="1"/>
            <p:nvPr/>
          </p:nvSpPr>
          <p:spPr bwMode="auto">
            <a:xfrm rot="21540000">
              <a:off x="3966276" y="5066488"/>
              <a:ext cx="1457542" cy="348758"/>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4" name="Group 95">
            <a:extLst>
              <a:ext uri="{FF2B5EF4-FFF2-40B4-BE49-F238E27FC236}">
                <a16:creationId xmlns:a16="http://schemas.microsoft.com/office/drawing/2014/main" id="{9B14BE04-47CE-4024-9DDD-13AFD5702702}"/>
              </a:ext>
            </a:extLst>
          </p:cNvPr>
          <p:cNvGrpSpPr>
            <a:grpSpLocks/>
          </p:cNvGrpSpPr>
          <p:nvPr/>
        </p:nvGrpSpPr>
        <p:grpSpPr bwMode="auto">
          <a:xfrm>
            <a:off x="2576514" y="5692775"/>
            <a:ext cx="1506537" cy="1042988"/>
            <a:chOff x="671482" y="6451494"/>
            <a:chExt cx="1657191" cy="1182052"/>
          </a:xfrm>
        </p:grpSpPr>
        <p:sp>
          <p:nvSpPr>
            <p:cNvPr id="70733" name="Line 10">
              <a:extLst>
                <a:ext uri="{FF2B5EF4-FFF2-40B4-BE49-F238E27FC236}">
                  <a16:creationId xmlns:a16="http://schemas.microsoft.com/office/drawing/2014/main" id="{3C37C252-69F2-4C6F-AF6B-CF361676598F}"/>
                </a:ext>
              </a:extLst>
            </p:cNvPr>
            <p:cNvSpPr>
              <a:spLocks noChangeShapeType="1"/>
            </p:cNvSpPr>
            <p:nvPr/>
          </p:nvSpPr>
          <p:spPr bwMode="auto">
            <a:xfrm rot="21540000" flipV="1">
              <a:off x="1034702" y="7633546"/>
              <a:ext cx="1100138" cy="0"/>
            </a:xfrm>
            <a:prstGeom prst="line">
              <a:avLst/>
            </a:prstGeom>
            <a:noFill/>
            <a:ln w="57150">
              <a:solidFill>
                <a:schemeClr val="accent6">
                  <a:lumMod val="50000"/>
                </a:schemeClr>
              </a:solidFill>
              <a:round/>
              <a:headEnd/>
              <a:tailEnd/>
            </a:ln>
          </p:spPr>
          <p:txBody>
            <a:bodyPr wrap="none" anchor="ctr"/>
            <a:lstStyle/>
            <a:p>
              <a:pPr>
                <a:defRPr/>
              </a:pPr>
              <a:endParaRPr lang="en-GB">
                <a:solidFill>
                  <a:schemeClr val="accent1">
                    <a:lumMod val="50000"/>
                  </a:schemeClr>
                </a:solidFill>
              </a:endParaRPr>
            </a:p>
          </p:txBody>
        </p:sp>
        <p:sp>
          <p:nvSpPr>
            <p:cNvPr id="70734" name="Line 12">
              <a:extLst>
                <a:ext uri="{FF2B5EF4-FFF2-40B4-BE49-F238E27FC236}">
                  <a16:creationId xmlns:a16="http://schemas.microsoft.com/office/drawing/2014/main" id="{77BD0E44-922B-419D-A513-78ABABB1F644}"/>
                </a:ext>
              </a:extLst>
            </p:cNvPr>
            <p:cNvSpPr>
              <a:spLocks noChangeShapeType="1"/>
            </p:cNvSpPr>
            <p:nvPr/>
          </p:nvSpPr>
          <p:spPr bwMode="auto">
            <a:xfrm rot="21540000" flipV="1">
              <a:off x="2124362" y="6451494"/>
              <a:ext cx="137953" cy="1171257"/>
            </a:xfrm>
            <a:prstGeom prst="line">
              <a:avLst/>
            </a:prstGeom>
            <a:noFill/>
            <a:ln w="57150">
              <a:solidFill>
                <a:schemeClr val="accent6">
                  <a:lumMod val="50000"/>
                </a:schemeClr>
              </a:solidFill>
              <a:round/>
              <a:headEnd/>
              <a:tailEnd type="arrow" w="med" len="med"/>
            </a:ln>
          </p:spPr>
          <p:txBody>
            <a:bodyPr wrap="none" anchor="ctr"/>
            <a:lstStyle/>
            <a:p>
              <a:pPr>
                <a:defRPr/>
              </a:pPr>
              <a:endParaRPr lang="en-GB">
                <a:solidFill>
                  <a:schemeClr val="accent1">
                    <a:lumMod val="50000"/>
                  </a:schemeClr>
                </a:solidFill>
              </a:endParaRPr>
            </a:p>
          </p:txBody>
        </p:sp>
        <p:sp>
          <p:nvSpPr>
            <p:cNvPr id="41" name="TextBox 40">
              <a:extLst>
                <a:ext uri="{FF2B5EF4-FFF2-40B4-BE49-F238E27FC236}">
                  <a16:creationId xmlns:a16="http://schemas.microsoft.com/office/drawing/2014/main" id="{870EE52E-563E-4B12-A56E-CFB0140E32A3}"/>
                </a:ext>
              </a:extLst>
            </p:cNvPr>
            <p:cNvSpPr txBox="1"/>
            <p:nvPr/>
          </p:nvSpPr>
          <p:spPr bwMode="auto">
            <a:xfrm rot="21540000">
              <a:off x="671482" y="7214340"/>
              <a:ext cx="1657191" cy="349038"/>
            </a:xfrm>
            <a:prstGeom prst="rect">
              <a:avLst/>
            </a:prstGeom>
            <a:noFill/>
            <a:ln>
              <a:noFill/>
            </a:ln>
          </p:spPr>
          <p:txBody>
            <a:bodyPr>
              <a:spAutoFit/>
            </a:bodyPr>
            <a:lstStyle/>
            <a:p>
              <a:pPr algn="ctr">
                <a:defRPr/>
              </a:pPr>
              <a:r>
                <a:rPr lang="en-GB" sz="1400" b="1" dirty="0">
                  <a:solidFill>
                    <a:schemeClr val="accent1">
                      <a:lumMod val="50000"/>
                    </a:schemeClr>
                  </a:solidFill>
                </a:rPr>
                <a:t>INPUTS</a:t>
              </a:r>
            </a:p>
          </p:txBody>
        </p:sp>
      </p:grpSp>
      <p:grpSp>
        <p:nvGrpSpPr>
          <p:cNvPr id="5" name="Group 96">
            <a:extLst>
              <a:ext uri="{FF2B5EF4-FFF2-40B4-BE49-F238E27FC236}">
                <a16:creationId xmlns:a16="http://schemas.microsoft.com/office/drawing/2014/main" id="{3C5A4162-CD14-4E24-BFA6-BC76F75252A3}"/>
              </a:ext>
            </a:extLst>
          </p:cNvPr>
          <p:cNvGrpSpPr>
            <a:grpSpLocks/>
          </p:cNvGrpSpPr>
          <p:nvPr/>
        </p:nvGrpSpPr>
        <p:grpSpPr bwMode="auto">
          <a:xfrm>
            <a:off x="2032001" y="2922588"/>
            <a:ext cx="1565275" cy="1014412"/>
            <a:chOff x="559416" y="3311520"/>
            <a:chExt cx="1721803" cy="1151096"/>
          </a:xfrm>
        </p:grpSpPr>
        <p:sp>
          <p:nvSpPr>
            <p:cNvPr id="70730" name="Line 10">
              <a:extLst>
                <a:ext uri="{FF2B5EF4-FFF2-40B4-BE49-F238E27FC236}">
                  <a16:creationId xmlns:a16="http://schemas.microsoft.com/office/drawing/2014/main" id="{5E3246F4-DC19-4849-AA38-419D806C3EC1}"/>
                </a:ext>
              </a:extLst>
            </p:cNvPr>
            <p:cNvSpPr>
              <a:spLocks noChangeShapeType="1"/>
            </p:cNvSpPr>
            <p:nvPr/>
          </p:nvSpPr>
          <p:spPr bwMode="auto">
            <a:xfrm rot="21540000" flipV="1">
              <a:off x="1158380" y="4462616"/>
              <a:ext cx="1100138" cy="0"/>
            </a:xfrm>
            <a:prstGeom prst="line">
              <a:avLst/>
            </a:prstGeom>
            <a:noFill/>
            <a:ln w="57150">
              <a:solidFill>
                <a:schemeClr val="accent6">
                  <a:lumMod val="50000"/>
                </a:schemeClr>
              </a:solidFill>
              <a:prstDash val="solid"/>
              <a:round/>
              <a:headEnd/>
              <a:tailEnd/>
            </a:ln>
          </p:spPr>
          <p:txBody>
            <a:bodyPr wrap="none" anchor="ctr"/>
            <a:lstStyle/>
            <a:p>
              <a:pPr>
                <a:defRPr/>
              </a:pPr>
              <a:endParaRPr lang="en-GB">
                <a:solidFill>
                  <a:schemeClr val="accent1">
                    <a:lumMod val="50000"/>
                  </a:schemeClr>
                </a:solidFill>
              </a:endParaRPr>
            </a:p>
          </p:txBody>
        </p:sp>
        <p:sp>
          <p:nvSpPr>
            <p:cNvPr id="70731" name="Line 12">
              <a:extLst>
                <a:ext uri="{FF2B5EF4-FFF2-40B4-BE49-F238E27FC236}">
                  <a16:creationId xmlns:a16="http://schemas.microsoft.com/office/drawing/2014/main" id="{798650C1-7CE9-4BE0-86F1-269DE57CAA21}"/>
                </a:ext>
              </a:extLst>
            </p:cNvPr>
            <p:cNvSpPr>
              <a:spLocks noChangeShapeType="1"/>
            </p:cNvSpPr>
            <p:nvPr/>
          </p:nvSpPr>
          <p:spPr bwMode="auto">
            <a:xfrm rot="-60000" flipH="1" flipV="1">
              <a:off x="1895298" y="3311520"/>
              <a:ext cx="354488" cy="1143890"/>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51" name="TextBox 50">
              <a:extLst>
                <a:ext uri="{FF2B5EF4-FFF2-40B4-BE49-F238E27FC236}">
                  <a16:creationId xmlns:a16="http://schemas.microsoft.com/office/drawing/2014/main" id="{02C60E94-3A61-4DCB-A35F-37D307DAE495}"/>
                </a:ext>
              </a:extLst>
            </p:cNvPr>
            <p:cNvSpPr txBox="1"/>
            <p:nvPr/>
          </p:nvSpPr>
          <p:spPr bwMode="auto">
            <a:xfrm rot="21540000">
              <a:off x="559416" y="4023074"/>
              <a:ext cx="1721803" cy="347671"/>
            </a:xfrm>
            <a:prstGeom prst="rect">
              <a:avLst/>
            </a:prstGeom>
            <a:noFill/>
            <a:ln>
              <a:noFill/>
            </a:ln>
          </p:spPr>
          <p:txBody>
            <a:bodyPr>
              <a:spAutoFit/>
            </a:bodyPr>
            <a:lstStyle/>
            <a:p>
              <a:pPr algn="r">
                <a:defRPr/>
              </a:pPr>
              <a:r>
                <a:rPr lang="en-GB" sz="1400" b="1">
                  <a:solidFill>
                    <a:schemeClr val="accent1">
                      <a:lumMod val="50000"/>
                    </a:schemeClr>
                  </a:solidFill>
                </a:rPr>
                <a:t>ACTIVITY</a:t>
              </a:r>
              <a:endParaRPr lang="en-GB" sz="1400" b="1" dirty="0">
                <a:solidFill>
                  <a:schemeClr val="accent1">
                    <a:lumMod val="50000"/>
                  </a:schemeClr>
                </a:solidFill>
              </a:endParaRPr>
            </a:p>
          </p:txBody>
        </p:sp>
      </p:grpSp>
      <p:grpSp>
        <p:nvGrpSpPr>
          <p:cNvPr id="6" name="Group 97">
            <a:extLst>
              <a:ext uri="{FF2B5EF4-FFF2-40B4-BE49-F238E27FC236}">
                <a16:creationId xmlns:a16="http://schemas.microsoft.com/office/drawing/2014/main" id="{AB94C28A-248E-4887-AE49-2C8B53D09B9A}"/>
              </a:ext>
            </a:extLst>
          </p:cNvPr>
          <p:cNvGrpSpPr>
            <a:grpSpLocks/>
          </p:cNvGrpSpPr>
          <p:nvPr/>
        </p:nvGrpSpPr>
        <p:grpSpPr bwMode="auto">
          <a:xfrm>
            <a:off x="1166812" y="3873501"/>
            <a:ext cx="1508126" cy="1135063"/>
            <a:chOff x="-392289" y="4390149"/>
            <a:chExt cx="1657192" cy="1286910"/>
          </a:xfrm>
        </p:grpSpPr>
        <p:sp>
          <p:nvSpPr>
            <p:cNvPr id="70727" name="Line 10">
              <a:extLst>
                <a:ext uri="{FF2B5EF4-FFF2-40B4-BE49-F238E27FC236}">
                  <a16:creationId xmlns:a16="http://schemas.microsoft.com/office/drawing/2014/main" id="{D4714AA7-D2B0-47C3-9FD6-E1ACAABC835B}"/>
                </a:ext>
              </a:extLst>
            </p:cNvPr>
            <p:cNvSpPr>
              <a:spLocks noChangeShapeType="1"/>
            </p:cNvSpPr>
            <p:nvPr/>
          </p:nvSpPr>
          <p:spPr bwMode="auto">
            <a:xfrm rot="21540000" flipV="1">
              <a:off x="-29451" y="5677059"/>
              <a:ext cx="1100724" cy="0"/>
            </a:xfrm>
            <a:prstGeom prst="line">
              <a:avLst/>
            </a:prstGeom>
            <a:noFill/>
            <a:ln w="57150">
              <a:solidFill>
                <a:schemeClr val="accent6">
                  <a:lumMod val="50000"/>
                </a:schemeClr>
              </a:solidFill>
              <a:round/>
              <a:headEnd/>
              <a:tailEnd/>
            </a:ln>
          </p:spPr>
          <p:txBody>
            <a:bodyPr wrap="none" anchor="ctr"/>
            <a:lstStyle/>
            <a:p>
              <a:pPr>
                <a:defRPr/>
              </a:pPr>
              <a:endParaRPr lang="en-GB">
                <a:solidFill>
                  <a:schemeClr val="accent1">
                    <a:lumMod val="50000"/>
                  </a:schemeClr>
                </a:solidFill>
              </a:endParaRPr>
            </a:p>
          </p:txBody>
        </p:sp>
        <p:sp>
          <p:nvSpPr>
            <p:cNvPr id="70728" name="Line 12">
              <a:extLst>
                <a:ext uri="{FF2B5EF4-FFF2-40B4-BE49-F238E27FC236}">
                  <a16:creationId xmlns:a16="http://schemas.microsoft.com/office/drawing/2014/main" id="{C8874A4C-F428-4FC1-ACB4-FB1A5504DCD1}"/>
                </a:ext>
              </a:extLst>
            </p:cNvPr>
            <p:cNvSpPr>
              <a:spLocks noChangeShapeType="1"/>
            </p:cNvSpPr>
            <p:nvPr/>
          </p:nvSpPr>
          <p:spPr bwMode="auto">
            <a:xfrm rot="21540000" flipV="1">
              <a:off x="1060806" y="4390149"/>
              <a:ext cx="137809" cy="1274310"/>
            </a:xfrm>
            <a:prstGeom prst="line">
              <a:avLst/>
            </a:prstGeom>
            <a:noFill/>
            <a:ln w="57150">
              <a:solidFill>
                <a:schemeClr val="accent6">
                  <a:lumMod val="50000"/>
                </a:schemeClr>
              </a:solidFill>
              <a:round/>
              <a:headEnd/>
              <a:tailEnd type="arrow" w="med" len="med"/>
            </a:ln>
          </p:spPr>
          <p:txBody>
            <a:bodyPr wrap="none" anchor="ctr"/>
            <a:lstStyle/>
            <a:p>
              <a:pPr>
                <a:defRPr/>
              </a:pPr>
              <a:endParaRPr lang="en-GB">
                <a:solidFill>
                  <a:schemeClr val="accent1">
                    <a:lumMod val="50000"/>
                  </a:schemeClr>
                </a:solidFill>
              </a:endParaRPr>
            </a:p>
          </p:txBody>
        </p:sp>
        <p:sp>
          <p:nvSpPr>
            <p:cNvPr id="47" name="TextBox 46">
              <a:extLst>
                <a:ext uri="{FF2B5EF4-FFF2-40B4-BE49-F238E27FC236}">
                  <a16:creationId xmlns:a16="http://schemas.microsoft.com/office/drawing/2014/main" id="{9EE726B3-1BE9-4643-B669-35DE44A28946}"/>
                </a:ext>
              </a:extLst>
            </p:cNvPr>
            <p:cNvSpPr txBox="1"/>
            <p:nvPr/>
          </p:nvSpPr>
          <p:spPr bwMode="auto">
            <a:xfrm rot="21540000">
              <a:off x="-392289" y="5236089"/>
              <a:ext cx="1657192" cy="349175"/>
            </a:xfrm>
            <a:prstGeom prst="rect">
              <a:avLst/>
            </a:prstGeom>
            <a:noFill/>
            <a:ln>
              <a:noFill/>
            </a:ln>
          </p:spPr>
          <p:txBody>
            <a:bodyPr>
              <a:spAutoFit/>
            </a:bodyPr>
            <a:lstStyle/>
            <a:p>
              <a:pPr algn="ctr">
                <a:defRPr/>
              </a:pPr>
              <a:r>
                <a:rPr lang="en-GB" sz="1400" b="1" dirty="0">
                  <a:solidFill>
                    <a:schemeClr val="accent1">
                      <a:lumMod val="50000"/>
                    </a:schemeClr>
                  </a:solidFill>
                </a:rPr>
                <a:t>INPUTS</a:t>
              </a:r>
            </a:p>
          </p:txBody>
        </p:sp>
      </p:grpSp>
      <p:grpSp>
        <p:nvGrpSpPr>
          <p:cNvPr id="7" name="Group 98">
            <a:extLst>
              <a:ext uri="{FF2B5EF4-FFF2-40B4-BE49-F238E27FC236}">
                <a16:creationId xmlns:a16="http://schemas.microsoft.com/office/drawing/2014/main" id="{F2C940AA-D93B-4609-AD8D-810B8B8159F3}"/>
              </a:ext>
            </a:extLst>
          </p:cNvPr>
          <p:cNvGrpSpPr>
            <a:grpSpLocks/>
          </p:cNvGrpSpPr>
          <p:nvPr/>
        </p:nvGrpSpPr>
        <p:grpSpPr bwMode="auto">
          <a:xfrm>
            <a:off x="2162175" y="1663700"/>
            <a:ext cx="3246438" cy="3079750"/>
            <a:chOff x="702292" y="1830827"/>
            <a:chExt cx="3571443" cy="3489045"/>
          </a:xfrm>
        </p:grpSpPr>
        <p:sp>
          <p:nvSpPr>
            <p:cNvPr id="70724" name="Line 10">
              <a:extLst>
                <a:ext uri="{FF2B5EF4-FFF2-40B4-BE49-F238E27FC236}">
                  <a16:creationId xmlns:a16="http://schemas.microsoft.com/office/drawing/2014/main" id="{677E71DA-FDCF-41E2-8F86-A978DDABF956}"/>
                </a:ext>
              </a:extLst>
            </p:cNvPr>
            <p:cNvSpPr>
              <a:spLocks noChangeShapeType="1"/>
            </p:cNvSpPr>
            <p:nvPr/>
          </p:nvSpPr>
          <p:spPr bwMode="auto">
            <a:xfrm rot="21540000" flipV="1">
              <a:off x="1301317" y="5319872"/>
              <a:ext cx="1100249" cy="0"/>
            </a:xfrm>
            <a:prstGeom prst="line">
              <a:avLst/>
            </a:prstGeom>
            <a:noFill/>
            <a:ln w="57150">
              <a:solidFill>
                <a:schemeClr val="accent6">
                  <a:lumMod val="50000"/>
                </a:schemeClr>
              </a:solidFill>
              <a:prstDash val="solid"/>
              <a:round/>
              <a:headEnd/>
              <a:tailEnd/>
            </a:ln>
          </p:spPr>
          <p:txBody>
            <a:bodyPr wrap="none" anchor="ctr"/>
            <a:lstStyle/>
            <a:p>
              <a:pPr>
                <a:defRPr/>
              </a:pPr>
              <a:endParaRPr lang="en-GB">
                <a:solidFill>
                  <a:schemeClr val="accent1">
                    <a:lumMod val="50000"/>
                  </a:schemeClr>
                </a:solidFill>
              </a:endParaRPr>
            </a:p>
          </p:txBody>
        </p:sp>
        <p:sp>
          <p:nvSpPr>
            <p:cNvPr id="70725" name="Line 12">
              <a:extLst>
                <a:ext uri="{FF2B5EF4-FFF2-40B4-BE49-F238E27FC236}">
                  <a16:creationId xmlns:a16="http://schemas.microsoft.com/office/drawing/2014/main" id="{E5C87F59-2116-4B3F-9066-CC10EDCB4D75}"/>
                </a:ext>
              </a:extLst>
            </p:cNvPr>
            <p:cNvSpPr>
              <a:spLocks noChangeShapeType="1"/>
            </p:cNvSpPr>
            <p:nvPr/>
          </p:nvSpPr>
          <p:spPr bwMode="auto">
            <a:xfrm rot="21540000" flipV="1">
              <a:off x="2371876" y="1830827"/>
              <a:ext cx="1901859" cy="3462068"/>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64" name="TextBox 63">
              <a:extLst>
                <a:ext uri="{FF2B5EF4-FFF2-40B4-BE49-F238E27FC236}">
                  <a16:creationId xmlns:a16="http://schemas.microsoft.com/office/drawing/2014/main" id="{FA554B01-0216-4D4C-A698-3AD512F0B3D3}"/>
                </a:ext>
              </a:extLst>
            </p:cNvPr>
            <p:cNvSpPr txBox="1"/>
            <p:nvPr/>
          </p:nvSpPr>
          <p:spPr bwMode="auto">
            <a:xfrm rot="21540000">
              <a:off x="702292" y="4879246"/>
              <a:ext cx="1721977" cy="348905"/>
            </a:xfrm>
            <a:prstGeom prst="rect">
              <a:avLst/>
            </a:prstGeom>
            <a:noFill/>
            <a:ln>
              <a:noFill/>
            </a:ln>
          </p:spPr>
          <p:txBody>
            <a:bodyPr>
              <a:spAutoFit/>
            </a:bodyPr>
            <a:lstStyle/>
            <a:p>
              <a:pPr algn="r">
                <a:defRPr/>
              </a:pPr>
              <a:r>
                <a:rPr lang="en-GB" sz="1400" b="1">
                  <a:solidFill>
                    <a:schemeClr val="accent1">
                      <a:lumMod val="50000"/>
                    </a:schemeClr>
                  </a:solidFill>
                </a:rPr>
                <a:t>ACTIVITY</a:t>
              </a:r>
              <a:endParaRPr lang="en-GB" sz="1400" b="1" dirty="0">
                <a:solidFill>
                  <a:schemeClr val="accent1">
                    <a:lumMod val="50000"/>
                  </a:schemeClr>
                </a:solidFill>
              </a:endParaRPr>
            </a:p>
          </p:txBody>
        </p:sp>
      </p:grpSp>
      <p:grpSp>
        <p:nvGrpSpPr>
          <p:cNvPr id="8" name="Group 99">
            <a:extLst>
              <a:ext uri="{FF2B5EF4-FFF2-40B4-BE49-F238E27FC236}">
                <a16:creationId xmlns:a16="http://schemas.microsoft.com/office/drawing/2014/main" id="{27C8EEED-4760-4503-B834-F613D3B65BA9}"/>
              </a:ext>
            </a:extLst>
          </p:cNvPr>
          <p:cNvGrpSpPr>
            <a:grpSpLocks/>
          </p:cNvGrpSpPr>
          <p:nvPr/>
        </p:nvGrpSpPr>
        <p:grpSpPr bwMode="auto">
          <a:xfrm>
            <a:off x="1296987" y="4629150"/>
            <a:ext cx="1506538" cy="1136650"/>
            <a:chOff x="-249413" y="5247405"/>
            <a:chExt cx="1657192" cy="1286910"/>
          </a:xfrm>
        </p:grpSpPr>
        <p:sp>
          <p:nvSpPr>
            <p:cNvPr id="70721" name="Line 10">
              <a:extLst>
                <a:ext uri="{FF2B5EF4-FFF2-40B4-BE49-F238E27FC236}">
                  <a16:creationId xmlns:a16="http://schemas.microsoft.com/office/drawing/2014/main" id="{EFDD1926-3DF6-419A-8843-432B338E959D}"/>
                </a:ext>
              </a:extLst>
            </p:cNvPr>
            <p:cNvSpPr>
              <a:spLocks noChangeShapeType="1"/>
            </p:cNvSpPr>
            <p:nvPr/>
          </p:nvSpPr>
          <p:spPr bwMode="auto">
            <a:xfrm rot="21540000" flipV="1">
              <a:off x="113808" y="6534315"/>
              <a:ext cx="1100138" cy="0"/>
            </a:xfrm>
            <a:prstGeom prst="line">
              <a:avLst/>
            </a:prstGeom>
            <a:noFill/>
            <a:ln w="57150">
              <a:solidFill>
                <a:schemeClr val="accent6">
                  <a:lumMod val="50000"/>
                </a:schemeClr>
              </a:solidFill>
              <a:round/>
              <a:headEnd/>
              <a:tailEnd/>
            </a:ln>
          </p:spPr>
          <p:txBody>
            <a:bodyPr wrap="none" anchor="ctr"/>
            <a:lstStyle/>
            <a:p>
              <a:pPr>
                <a:defRPr/>
              </a:pPr>
              <a:endParaRPr lang="en-GB">
                <a:solidFill>
                  <a:schemeClr val="accent1">
                    <a:lumMod val="50000"/>
                  </a:schemeClr>
                </a:solidFill>
              </a:endParaRPr>
            </a:p>
          </p:txBody>
        </p:sp>
        <p:sp>
          <p:nvSpPr>
            <p:cNvPr id="70722" name="Line 12">
              <a:extLst>
                <a:ext uri="{FF2B5EF4-FFF2-40B4-BE49-F238E27FC236}">
                  <a16:creationId xmlns:a16="http://schemas.microsoft.com/office/drawing/2014/main" id="{569244CF-F0C8-4B96-AFBB-2AC89A5214B5}"/>
                </a:ext>
              </a:extLst>
            </p:cNvPr>
            <p:cNvSpPr>
              <a:spLocks noChangeShapeType="1"/>
            </p:cNvSpPr>
            <p:nvPr/>
          </p:nvSpPr>
          <p:spPr bwMode="auto">
            <a:xfrm rot="21540000" flipV="1">
              <a:off x="1203468" y="5247405"/>
              <a:ext cx="137953" cy="1274329"/>
            </a:xfrm>
            <a:prstGeom prst="line">
              <a:avLst/>
            </a:prstGeom>
            <a:noFill/>
            <a:ln w="57150">
              <a:solidFill>
                <a:schemeClr val="accent6">
                  <a:lumMod val="50000"/>
                </a:schemeClr>
              </a:solidFill>
              <a:round/>
              <a:headEnd/>
              <a:tailEnd type="arrow" w="med" len="med"/>
            </a:ln>
          </p:spPr>
          <p:txBody>
            <a:bodyPr wrap="none" anchor="ctr"/>
            <a:lstStyle/>
            <a:p>
              <a:pPr>
                <a:defRPr/>
              </a:pPr>
              <a:endParaRPr lang="en-GB">
                <a:solidFill>
                  <a:schemeClr val="accent1">
                    <a:lumMod val="50000"/>
                  </a:schemeClr>
                </a:solidFill>
              </a:endParaRPr>
            </a:p>
          </p:txBody>
        </p:sp>
        <p:sp>
          <p:nvSpPr>
            <p:cNvPr id="61" name="TextBox 60">
              <a:extLst>
                <a:ext uri="{FF2B5EF4-FFF2-40B4-BE49-F238E27FC236}">
                  <a16:creationId xmlns:a16="http://schemas.microsoft.com/office/drawing/2014/main" id="{7CAD80B1-97E8-4C90-B888-26AE68FFCF1F}"/>
                </a:ext>
              </a:extLst>
            </p:cNvPr>
            <p:cNvSpPr txBox="1"/>
            <p:nvPr/>
          </p:nvSpPr>
          <p:spPr bwMode="auto">
            <a:xfrm rot="21540000">
              <a:off x="-249413" y="6093962"/>
              <a:ext cx="1657192" cy="348688"/>
            </a:xfrm>
            <a:prstGeom prst="rect">
              <a:avLst/>
            </a:prstGeom>
            <a:noFill/>
            <a:ln>
              <a:noFill/>
            </a:ln>
          </p:spPr>
          <p:txBody>
            <a:bodyPr>
              <a:spAutoFit/>
            </a:bodyPr>
            <a:lstStyle/>
            <a:p>
              <a:pPr algn="ctr">
                <a:defRPr/>
              </a:pPr>
              <a:r>
                <a:rPr lang="en-GB" sz="1400" b="1" dirty="0">
                  <a:solidFill>
                    <a:schemeClr val="accent1">
                      <a:lumMod val="50000"/>
                    </a:schemeClr>
                  </a:solidFill>
                </a:rPr>
                <a:t>INPUTS</a:t>
              </a:r>
            </a:p>
          </p:txBody>
        </p:sp>
      </p:grpSp>
      <p:grpSp>
        <p:nvGrpSpPr>
          <p:cNvPr id="9" name="Group 100">
            <a:extLst>
              <a:ext uri="{FF2B5EF4-FFF2-40B4-BE49-F238E27FC236}">
                <a16:creationId xmlns:a16="http://schemas.microsoft.com/office/drawing/2014/main" id="{3501DFEC-92E1-4F62-9555-74F04AE0849C}"/>
              </a:ext>
            </a:extLst>
          </p:cNvPr>
          <p:cNvGrpSpPr>
            <a:grpSpLocks/>
          </p:cNvGrpSpPr>
          <p:nvPr/>
        </p:nvGrpSpPr>
        <p:grpSpPr bwMode="auto">
          <a:xfrm>
            <a:off x="2420938" y="4422776"/>
            <a:ext cx="1670050" cy="1012825"/>
            <a:chOff x="988044" y="4958958"/>
            <a:chExt cx="1836489" cy="1146732"/>
          </a:xfrm>
        </p:grpSpPr>
        <p:sp>
          <p:nvSpPr>
            <p:cNvPr id="73" name="TextBox 72">
              <a:extLst>
                <a:ext uri="{FF2B5EF4-FFF2-40B4-BE49-F238E27FC236}">
                  <a16:creationId xmlns:a16="http://schemas.microsoft.com/office/drawing/2014/main" id="{4BA63FE0-5127-45D5-B4BB-CE4986CB30CE}"/>
                </a:ext>
              </a:extLst>
            </p:cNvPr>
            <p:cNvSpPr txBox="1"/>
            <p:nvPr/>
          </p:nvSpPr>
          <p:spPr bwMode="auto">
            <a:xfrm rot="21540000">
              <a:off x="988044" y="5665331"/>
              <a:ext cx="1723017" cy="348693"/>
            </a:xfrm>
            <a:prstGeom prst="rect">
              <a:avLst/>
            </a:prstGeom>
            <a:noFill/>
            <a:ln>
              <a:noFill/>
            </a:ln>
          </p:spPr>
          <p:txBody>
            <a:bodyPr>
              <a:spAutoFit/>
            </a:bodyPr>
            <a:lstStyle/>
            <a:p>
              <a:pPr algn="r">
                <a:defRPr/>
              </a:pPr>
              <a:r>
                <a:rPr lang="en-GB" sz="1400" b="1">
                  <a:solidFill>
                    <a:schemeClr val="accent1">
                      <a:lumMod val="50000"/>
                    </a:schemeClr>
                  </a:solidFill>
                </a:rPr>
                <a:t>ACTIVITY</a:t>
              </a:r>
              <a:endParaRPr lang="en-GB" sz="1400" b="1" dirty="0">
                <a:solidFill>
                  <a:schemeClr val="accent1">
                    <a:lumMod val="50000"/>
                  </a:schemeClr>
                </a:solidFill>
              </a:endParaRPr>
            </a:p>
          </p:txBody>
        </p:sp>
        <p:sp>
          <p:nvSpPr>
            <p:cNvPr id="70719" name="Line 10">
              <a:extLst>
                <a:ext uri="{FF2B5EF4-FFF2-40B4-BE49-F238E27FC236}">
                  <a16:creationId xmlns:a16="http://schemas.microsoft.com/office/drawing/2014/main" id="{53E92ED0-F970-4984-953B-845F8A8F7072}"/>
                </a:ext>
              </a:extLst>
            </p:cNvPr>
            <p:cNvSpPr>
              <a:spLocks noChangeShapeType="1"/>
            </p:cNvSpPr>
            <p:nvPr/>
          </p:nvSpPr>
          <p:spPr bwMode="auto">
            <a:xfrm rot="21540000" flipV="1">
              <a:off x="1588569" y="6105690"/>
              <a:ext cx="1098052" cy="0"/>
            </a:xfrm>
            <a:prstGeom prst="line">
              <a:avLst/>
            </a:prstGeom>
            <a:noFill/>
            <a:ln w="57150">
              <a:solidFill>
                <a:schemeClr val="accent6">
                  <a:lumMod val="50000"/>
                </a:schemeClr>
              </a:solidFill>
              <a:prstDash val="solid"/>
              <a:round/>
              <a:headEnd/>
              <a:tailEnd/>
            </a:ln>
          </p:spPr>
          <p:txBody>
            <a:bodyPr wrap="none" anchor="ctr"/>
            <a:lstStyle/>
            <a:p>
              <a:pPr>
                <a:defRPr/>
              </a:pPr>
              <a:endParaRPr lang="en-GB">
                <a:solidFill>
                  <a:schemeClr val="accent1">
                    <a:lumMod val="50000"/>
                  </a:schemeClr>
                </a:solidFill>
              </a:endParaRPr>
            </a:p>
          </p:txBody>
        </p:sp>
        <p:sp>
          <p:nvSpPr>
            <p:cNvPr id="70720" name="Line 12">
              <a:extLst>
                <a:ext uri="{FF2B5EF4-FFF2-40B4-BE49-F238E27FC236}">
                  <a16:creationId xmlns:a16="http://schemas.microsoft.com/office/drawing/2014/main" id="{7523C3D1-D656-4959-AC24-17955F02CD42}"/>
                </a:ext>
              </a:extLst>
            </p:cNvPr>
            <p:cNvSpPr>
              <a:spLocks noChangeShapeType="1"/>
            </p:cNvSpPr>
            <p:nvPr/>
          </p:nvSpPr>
          <p:spPr bwMode="auto">
            <a:xfrm rot="21540000" flipV="1">
              <a:off x="2677893" y="4958958"/>
              <a:ext cx="146640" cy="1134151"/>
            </a:xfrm>
            <a:prstGeom prst="line">
              <a:avLst/>
            </a:prstGeom>
            <a:noFill/>
            <a:ln w="57150">
              <a:solidFill>
                <a:schemeClr val="accent6">
                  <a:lumMod val="50000"/>
                </a:schemeClr>
              </a:solidFill>
              <a:prstDash val="solid"/>
              <a:round/>
              <a:headEnd/>
              <a:tailEnd type="arrow" w="med" len="med"/>
            </a:ln>
          </p:spPr>
          <p:txBody>
            <a:bodyPr wrap="none" anchor="ctr"/>
            <a:lstStyle/>
            <a:p>
              <a:pPr>
                <a:defRPr/>
              </a:pPr>
              <a:endParaRPr lang="en-GB">
                <a:solidFill>
                  <a:schemeClr val="accent1">
                    <a:lumMod val="50000"/>
                  </a:schemeClr>
                </a:solidFill>
              </a:endParaRPr>
            </a:p>
          </p:txBody>
        </p:sp>
      </p:grpSp>
      <p:grpSp>
        <p:nvGrpSpPr>
          <p:cNvPr id="10" name="Group 101">
            <a:extLst>
              <a:ext uri="{FF2B5EF4-FFF2-40B4-BE49-F238E27FC236}">
                <a16:creationId xmlns:a16="http://schemas.microsoft.com/office/drawing/2014/main" id="{CA5D36B7-82DB-4D24-ADF6-137B317FD86C}"/>
              </a:ext>
            </a:extLst>
          </p:cNvPr>
          <p:cNvGrpSpPr>
            <a:grpSpLocks/>
          </p:cNvGrpSpPr>
          <p:nvPr/>
        </p:nvGrpSpPr>
        <p:grpSpPr bwMode="auto">
          <a:xfrm>
            <a:off x="1484312" y="5319713"/>
            <a:ext cx="1508126" cy="1136650"/>
            <a:chOff x="36339" y="6033223"/>
            <a:chExt cx="1657192" cy="1286910"/>
          </a:xfrm>
        </p:grpSpPr>
        <p:sp>
          <p:nvSpPr>
            <p:cNvPr id="70715" name="Line 10">
              <a:extLst>
                <a:ext uri="{FF2B5EF4-FFF2-40B4-BE49-F238E27FC236}">
                  <a16:creationId xmlns:a16="http://schemas.microsoft.com/office/drawing/2014/main" id="{94296C81-2BB9-4CF8-8DC7-A15933B79DBE}"/>
                </a:ext>
              </a:extLst>
            </p:cNvPr>
            <p:cNvSpPr>
              <a:spLocks noChangeShapeType="1"/>
            </p:cNvSpPr>
            <p:nvPr/>
          </p:nvSpPr>
          <p:spPr bwMode="auto">
            <a:xfrm rot="21540000" flipV="1">
              <a:off x="399178" y="7320133"/>
              <a:ext cx="1100723" cy="0"/>
            </a:xfrm>
            <a:prstGeom prst="line">
              <a:avLst/>
            </a:prstGeom>
            <a:noFill/>
            <a:ln w="57150">
              <a:solidFill>
                <a:schemeClr val="accent6">
                  <a:lumMod val="50000"/>
                </a:schemeClr>
              </a:solidFill>
              <a:round/>
              <a:headEnd/>
              <a:tailEnd/>
            </a:ln>
          </p:spPr>
          <p:txBody>
            <a:bodyPr wrap="none" anchor="ctr"/>
            <a:lstStyle/>
            <a:p>
              <a:pPr>
                <a:defRPr/>
              </a:pPr>
              <a:endParaRPr lang="en-GB">
                <a:solidFill>
                  <a:schemeClr val="accent1">
                    <a:lumMod val="50000"/>
                  </a:schemeClr>
                </a:solidFill>
              </a:endParaRPr>
            </a:p>
          </p:txBody>
        </p:sp>
        <p:sp>
          <p:nvSpPr>
            <p:cNvPr id="70716" name="Line 12">
              <a:extLst>
                <a:ext uri="{FF2B5EF4-FFF2-40B4-BE49-F238E27FC236}">
                  <a16:creationId xmlns:a16="http://schemas.microsoft.com/office/drawing/2014/main" id="{15E16E1F-8FA2-45E0-A10A-AC11340EB49F}"/>
                </a:ext>
              </a:extLst>
            </p:cNvPr>
            <p:cNvSpPr>
              <a:spLocks noChangeShapeType="1"/>
            </p:cNvSpPr>
            <p:nvPr/>
          </p:nvSpPr>
          <p:spPr bwMode="auto">
            <a:xfrm rot="21540000" flipV="1">
              <a:off x="1489434" y="6033223"/>
              <a:ext cx="137809" cy="1274328"/>
            </a:xfrm>
            <a:prstGeom prst="line">
              <a:avLst/>
            </a:prstGeom>
            <a:noFill/>
            <a:ln w="57150">
              <a:solidFill>
                <a:schemeClr val="accent6">
                  <a:lumMod val="50000"/>
                </a:schemeClr>
              </a:solidFill>
              <a:round/>
              <a:headEnd/>
              <a:tailEnd type="arrow" w="med" len="med"/>
            </a:ln>
          </p:spPr>
          <p:txBody>
            <a:bodyPr wrap="none" anchor="ctr"/>
            <a:lstStyle/>
            <a:p>
              <a:pPr>
                <a:defRPr/>
              </a:pPr>
              <a:endParaRPr lang="en-GB">
                <a:solidFill>
                  <a:schemeClr val="accent1">
                    <a:lumMod val="50000"/>
                  </a:schemeClr>
                </a:solidFill>
              </a:endParaRPr>
            </a:p>
          </p:txBody>
        </p:sp>
        <p:sp>
          <p:nvSpPr>
            <p:cNvPr id="70" name="TextBox 69">
              <a:extLst>
                <a:ext uri="{FF2B5EF4-FFF2-40B4-BE49-F238E27FC236}">
                  <a16:creationId xmlns:a16="http://schemas.microsoft.com/office/drawing/2014/main" id="{01747C0D-BE72-4D5D-80F5-211873F2A565}"/>
                </a:ext>
              </a:extLst>
            </p:cNvPr>
            <p:cNvSpPr txBox="1"/>
            <p:nvPr/>
          </p:nvSpPr>
          <p:spPr bwMode="auto">
            <a:xfrm rot="21540000">
              <a:off x="36339" y="6879779"/>
              <a:ext cx="1657192" cy="348688"/>
            </a:xfrm>
            <a:prstGeom prst="rect">
              <a:avLst/>
            </a:prstGeom>
            <a:noFill/>
            <a:ln>
              <a:noFill/>
            </a:ln>
          </p:spPr>
          <p:txBody>
            <a:bodyPr>
              <a:spAutoFit/>
            </a:bodyPr>
            <a:lstStyle/>
            <a:p>
              <a:pPr algn="ctr">
                <a:defRPr/>
              </a:pPr>
              <a:r>
                <a:rPr lang="en-GB" sz="1400" b="1" dirty="0">
                  <a:solidFill>
                    <a:schemeClr val="accent1">
                      <a:lumMod val="50000"/>
                    </a:schemeClr>
                  </a:solidFill>
                </a:rPr>
                <a:t>INPUTS</a:t>
              </a:r>
            </a:p>
          </p:txBody>
        </p:sp>
      </p:grpSp>
      <p:grpSp>
        <p:nvGrpSpPr>
          <p:cNvPr id="11" name="Group 102">
            <a:extLst>
              <a:ext uri="{FF2B5EF4-FFF2-40B4-BE49-F238E27FC236}">
                <a16:creationId xmlns:a16="http://schemas.microsoft.com/office/drawing/2014/main" id="{5A367AB4-AAA1-46B4-9BB9-3B2E692BED27}"/>
              </a:ext>
            </a:extLst>
          </p:cNvPr>
          <p:cNvGrpSpPr>
            <a:grpSpLocks/>
          </p:cNvGrpSpPr>
          <p:nvPr/>
        </p:nvGrpSpPr>
        <p:grpSpPr bwMode="auto">
          <a:xfrm>
            <a:off x="1914526" y="2039939"/>
            <a:ext cx="1323975" cy="839787"/>
            <a:chOff x="429555" y="2311492"/>
            <a:chExt cx="1456373" cy="953032"/>
          </a:xfrm>
        </p:grpSpPr>
        <p:sp>
          <p:nvSpPr>
            <p:cNvPr id="70712" name="Line 17">
              <a:extLst>
                <a:ext uri="{FF2B5EF4-FFF2-40B4-BE49-F238E27FC236}">
                  <a16:creationId xmlns:a16="http://schemas.microsoft.com/office/drawing/2014/main" id="{EA9DAADC-AA0F-441F-A33A-0E1B9D016BE0}"/>
                </a:ext>
              </a:extLst>
            </p:cNvPr>
            <p:cNvSpPr>
              <a:spLocks noChangeShapeType="1"/>
            </p:cNvSpPr>
            <p:nvPr/>
          </p:nvSpPr>
          <p:spPr bwMode="auto">
            <a:xfrm rot="60000" flipH="1" flipV="1">
              <a:off x="455749" y="3264524"/>
              <a:ext cx="1238091"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713" name="Line 20">
              <a:extLst>
                <a:ext uri="{FF2B5EF4-FFF2-40B4-BE49-F238E27FC236}">
                  <a16:creationId xmlns:a16="http://schemas.microsoft.com/office/drawing/2014/main" id="{C9AD73D4-BC74-4187-AD6D-AD67DE7EF336}"/>
                </a:ext>
              </a:extLst>
            </p:cNvPr>
            <p:cNvSpPr>
              <a:spLocks noChangeShapeType="1"/>
            </p:cNvSpPr>
            <p:nvPr/>
          </p:nvSpPr>
          <p:spPr bwMode="auto">
            <a:xfrm rot="60000" flipV="1">
              <a:off x="462734" y="2311492"/>
              <a:ext cx="344011" cy="945826"/>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77" name="TextBox 76">
              <a:extLst>
                <a:ext uri="{FF2B5EF4-FFF2-40B4-BE49-F238E27FC236}">
                  <a16:creationId xmlns:a16="http://schemas.microsoft.com/office/drawing/2014/main" id="{DCC9D1CD-C65F-4F1A-87C8-F3C0881D43F7}"/>
                </a:ext>
              </a:extLst>
            </p:cNvPr>
            <p:cNvSpPr txBox="1"/>
            <p:nvPr/>
          </p:nvSpPr>
          <p:spPr bwMode="auto">
            <a:xfrm rot="60000" flipH="1">
              <a:off x="429555" y="2846559"/>
              <a:ext cx="1456373" cy="349505"/>
            </a:xfrm>
            <a:prstGeom prst="rect">
              <a:avLst/>
            </a:prstGeom>
            <a:noFill/>
            <a:ln>
              <a:noFill/>
            </a:ln>
          </p:spPr>
          <p:txBody>
            <a:bodyPr>
              <a:spAutoFit/>
            </a:bodyPr>
            <a:lstStyle/>
            <a:p>
              <a:pPr algn="ctr">
                <a:defRPr/>
              </a:pPr>
              <a:r>
                <a:rPr lang="en-GB" sz="1400" b="1" dirty="0">
                  <a:solidFill>
                    <a:schemeClr val="accent1">
                      <a:lumMod val="50000"/>
                    </a:schemeClr>
                  </a:solidFill>
                </a:rPr>
                <a:t>OUTPUT</a:t>
              </a:r>
            </a:p>
          </p:txBody>
        </p:sp>
      </p:grpSp>
      <p:grpSp>
        <p:nvGrpSpPr>
          <p:cNvPr id="12" name="Group 103">
            <a:extLst>
              <a:ext uri="{FF2B5EF4-FFF2-40B4-BE49-F238E27FC236}">
                <a16:creationId xmlns:a16="http://schemas.microsoft.com/office/drawing/2014/main" id="{2B69B267-672A-4362-B70F-05E35B68829F}"/>
              </a:ext>
            </a:extLst>
          </p:cNvPr>
          <p:cNvGrpSpPr>
            <a:grpSpLocks/>
          </p:cNvGrpSpPr>
          <p:nvPr/>
        </p:nvGrpSpPr>
        <p:grpSpPr bwMode="auto">
          <a:xfrm>
            <a:off x="5189538" y="1171576"/>
            <a:ext cx="1612900" cy="1298575"/>
            <a:chOff x="4032003" y="1272006"/>
            <a:chExt cx="1773730" cy="1473573"/>
          </a:xfrm>
        </p:grpSpPr>
        <p:sp>
          <p:nvSpPr>
            <p:cNvPr id="70709" name="Line 17">
              <a:extLst>
                <a:ext uri="{FF2B5EF4-FFF2-40B4-BE49-F238E27FC236}">
                  <a16:creationId xmlns:a16="http://schemas.microsoft.com/office/drawing/2014/main" id="{5749F954-E9A3-454D-9FA4-41AF69120492}"/>
                </a:ext>
              </a:extLst>
            </p:cNvPr>
            <p:cNvSpPr>
              <a:spLocks noChangeShapeType="1"/>
            </p:cNvSpPr>
            <p:nvPr/>
          </p:nvSpPr>
          <p:spPr bwMode="auto">
            <a:xfrm rot="21540000" flipV="1">
              <a:off x="4292126" y="1693542"/>
              <a:ext cx="1241262"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710" name="Line 20">
              <a:extLst>
                <a:ext uri="{FF2B5EF4-FFF2-40B4-BE49-F238E27FC236}">
                  <a16:creationId xmlns:a16="http://schemas.microsoft.com/office/drawing/2014/main" id="{654E011F-50D9-4C8C-9483-D067A1C8A8F1}"/>
                </a:ext>
              </a:extLst>
            </p:cNvPr>
            <p:cNvSpPr>
              <a:spLocks noChangeShapeType="1"/>
            </p:cNvSpPr>
            <p:nvPr/>
          </p:nvSpPr>
          <p:spPr bwMode="auto">
            <a:xfrm rot="-60000">
              <a:off x="5542117" y="1680932"/>
              <a:ext cx="263616" cy="1064647"/>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81" name="TextBox 80">
              <a:extLst>
                <a:ext uri="{FF2B5EF4-FFF2-40B4-BE49-F238E27FC236}">
                  <a16:creationId xmlns:a16="http://schemas.microsoft.com/office/drawing/2014/main" id="{2DCC997B-8A6B-416E-B953-49D20611B85B}"/>
                </a:ext>
              </a:extLst>
            </p:cNvPr>
            <p:cNvSpPr txBox="1"/>
            <p:nvPr/>
          </p:nvSpPr>
          <p:spPr bwMode="auto">
            <a:xfrm rot="21540000">
              <a:off x="4032003" y="1272006"/>
              <a:ext cx="1455995" cy="349478"/>
            </a:xfrm>
            <a:prstGeom prst="rect">
              <a:avLst/>
            </a:prstGeom>
            <a:noFill/>
            <a:ln>
              <a:noFill/>
            </a:ln>
          </p:spPr>
          <p:txBody>
            <a:bodyPr>
              <a:spAutoFit/>
            </a:bodyPr>
            <a:lstStyle/>
            <a:p>
              <a:pPr algn="ctr">
                <a:defRPr/>
              </a:pPr>
              <a:r>
                <a:rPr lang="en-GB" sz="1400" b="1" dirty="0">
                  <a:solidFill>
                    <a:schemeClr val="accent1">
                      <a:lumMod val="50000"/>
                    </a:schemeClr>
                  </a:solidFill>
                </a:rPr>
                <a:t>OUTPUT</a:t>
              </a:r>
            </a:p>
          </p:txBody>
        </p:sp>
      </p:grpSp>
      <p:grpSp>
        <p:nvGrpSpPr>
          <p:cNvPr id="13" name="Group 134">
            <a:extLst>
              <a:ext uri="{FF2B5EF4-FFF2-40B4-BE49-F238E27FC236}">
                <a16:creationId xmlns:a16="http://schemas.microsoft.com/office/drawing/2014/main" id="{BBBC5B03-DCAA-4EBA-9C79-9E556756CC2D}"/>
              </a:ext>
            </a:extLst>
          </p:cNvPr>
          <p:cNvGrpSpPr>
            <a:grpSpLocks/>
          </p:cNvGrpSpPr>
          <p:nvPr/>
        </p:nvGrpSpPr>
        <p:grpSpPr bwMode="auto">
          <a:xfrm>
            <a:off x="3757613" y="5067301"/>
            <a:ext cx="1885950" cy="688975"/>
            <a:chOff x="2518664" y="5672150"/>
            <a:chExt cx="2073028" cy="780761"/>
          </a:xfrm>
        </p:grpSpPr>
        <p:grpSp>
          <p:nvGrpSpPr>
            <p:cNvPr id="32825" name="Group 94">
              <a:extLst>
                <a:ext uri="{FF2B5EF4-FFF2-40B4-BE49-F238E27FC236}">
                  <a16:creationId xmlns:a16="http://schemas.microsoft.com/office/drawing/2014/main" id="{50AAC549-6864-4759-AA19-D4CEF819D100}"/>
                </a:ext>
              </a:extLst>
            </p:cNvPr>
            <p:cNvGrpSpPr>
              <a:grpSpLocks/>
            </p:cNvGrpSpPr>
            <p:nvPr/>
          </p:nvGrpSpPr>
          <p:grpSpPr bwMode="auto">
            <a:xfrm>
              <a:off x="2518664" y="5672150"/>
              <a:ext cx="1721803" cy="780761"/>
              <a:chOff x="2518664" y="5672150"/>
              <a:chExt cx="1721803" cy="780761"/>
            </a:xfrm>
          </p:grpSpPr>
          <p:sp>
            <p:nvSpPr>
              <p:cNvPr id="70706" name="Line 10">
                <a:extLst>
                  <a:ext uri="{FF2B5EF4-FFF2-40B4-BE49-F238E27FC236}">
                    <a16:creationId xmlns:a16="http://schemas.microsoft.com/office/drawing/2014/main" id="{E06C2DDB-3E25-4D86-B332-FE0C70B66F2B}"/>
                  </a:ext>
                </a:extLst>
              </p:cNvPr>
              <p:cNvSpPr>
                <a:spLocks noChangeShapeType="1"/>
              </p:cNvSpPr>
              <p:nvPr/>
            </p:nvSpPr>
            <p:spPr bwMode="auto">
              <a:xfrm rot="21540000" flipV="1">
                <a:off x="2742021" y="6415133"/>
                <a:ext cx="581075" cy="37778"/>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707" name="Line 12">
                <a:extLst>
                  <a:ext uri="{FF2B5EF4-FFF2-40B4-BE49-F238E27FC236}">
                    <a16:creationId xmlns:a16="http://schemas.microsoft.com/office/drawing/2014/main" id="{1FE84B10-4CCB-4CC9-8B65-DDB63E9EC50F}"/>
                  </a:ext>
                </a:extLst>
              </p:cNvPr>
              <p:cNvSpPr>
                <a:spLocks noChangeShapeType="1"/>
              </p:cNvSpPr>
              <p:nvPr/>
            </p:nvSpPr>
            <p:spPr bwMode="auto">
              <a:xfrm rot="21540000" flipV="1">
                <a:off x="3316116" y="5672150"/>
                <a:ext cx="748594" cy="730389"/>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52" name="TextBox 51">
                <a:extLst>
                  <a:ext uri="{FF2B5EF4-FFF2-40B4-BE49-F238E27FC236}">
                    <a16:creationId xmlns:a16="http://schemas.microsoft.com/office/drawing/2014/main" id="{7D78B104-7D28-4479-8082-1AAF9907632B}"/>
                  </a:ext>
                </a:extLst>
              </p:cNvPr>
              <p:cNvSpPr txBox="1"/>
              <p:nvPr/>
            </p:nvSpPr>
            <p:spPr bwMode="auto">
              <a:xfrm rot="21540000">
                <a:off x="2518664" y="6094913"/>
                <a:ext cx="1722288" cy="349004"/>
              </a:xfrm>
              <a:prstGeom prst="rect">
                <a:avLst/>
              </a:prstGeom>
              <a:noFill/>
              <a:ln>
                <a:noFill/>
              </a:ln>
            </p:spPr>
            <p:txBody>
              <a:bodyPr>
                <a:spAutoFit/>
              </a:bodyPr>
              <a:lstStyle/>
              <a:p>
                <a:pPr algn="r">
                  <a:defRPr/>
                </a:pPr>
                <a:r>
                  <a:rPr lang="en-GB" sz="1400" b="1">
                    <a:solidFill>
                      <a:schemeClr val="accent1">
                        <a:lumMod val="50000"/>
                      </a:schemeClr>
                    </a:solidFill>
                  </a:rPr>
                  <a:t>ACTIVITY</a:t>
                </a:r>
                <a:endParaRPr lang="en-GB" sz="1400" b="1" dirty="0">
                  <a:solidFill>
                    <a:schemeClr val="accent1">
                      <a:lumMod val="50000"/>
                    </a:schemeClr>
                  </a:solidFill>
                </a:endParaRPr>
              </a:p>
            </p:txBody>
          </p:sp>
        </p:grpSp>
        <p:sp>
          <p:nvSpPr>
            <p:cNvPr id="70705" name="Line 12">
              <a:extLst>
                <a:ext uri="{FF2B5EF4-FFF2-40B4-BE49-F238E27FC236}">
                  <a16:creationId xmlns:a16="http://schemas.microsoft.com/office/drawing/2014/main" id="{D1184857-1696-4763-8E2E-1FBC2E3502DA}"/>
                </a:ext>
              </a:extLst>
            </p:cNvPr>
            <p:cNvSpPr>
              <a:spLocks noChangeShapeType="1"/>
            </p:cNvSpPr>
            <p:nvPr/>
          </p:nvSpPr>
          <p:spPr bwMode="auto">
            <a:xfrm rot="21540000" flipV="1">
              <a:off x="3162559" y="6398941"/>
              <a:ext cx="1429133" cy="46774"/>
            </a:xfrm>
            <a:custGeom>
              <a:avLst/>
              <a:gdLst>
                <a:gd name="T0" fmla="*/ 0 w 1429789"/>
                <a:gd name="T1" fmla="*/ 0 h 46492"/>
                <a:gd name="T2" fmla="*/ 1429789 w 1429789"/>
                <a:gd name="T3" fmla="*/ 46492 h 46492"/>
                <a:gd name="T4" fmla="*/ 0 60000 65536"/>
                <a:gd name="T5" fmla="*/ 0 60000 65536"/>
                <a:gd name="T6" fmla="*/ 0 w 1429789"/>
                <a:gd name="T7" fmla="*/ 0 h 46492"/>
                <a:gd name="T8" fmla="*/ 1429789 w 1429789"/>
                <a:gd name="T9" fmla="*/ 46492 h 46492"/>
              </a:gdLst>
              <a:ahLst/>
              <a:cxnLst>
                <a:cxn ang="T4">
                  <a:pos x="T0" y="T1"/>
                </a:cxn>
                <a:cxn ang="T5">
                  <a:pos x="T2" y="T3"/>
                </a:cxn>
              </a:cxnLst>
              <a:rect l="T6" t="T7" r="T8" b="T9"/>
              <a:pathLst>
                <a:path w="1429789" h="46492">
                  <a:moveTo>
                    <a:pt x="0" y="0"/>
                  </a:moveTo>
                  <a:lnTo>
                    <a:pt x="1429789" y="46492"/>
                  </a:lnTo>
                </a:path>
              </a:pathLst>
            </a:custGeom>
            <a:noFill/>
            <a:ln w="57150">
              <a:solidFill>
                <a:schemeClr val="accent6">
                  <a:lumMod val="50000"/>
                </a:schemeClr>
              </a:solidFill>
              <a:prstDash val="solid"/>
              <a:round/>
              <a:headEnd/>
              <a:tailEnd type="arrow" w="med" len="med"/>
            </a:ln>
          </p:spPr>
          <p:txBody>
            <a:bodyPr wrap="none" anchor="ctr"/>
            <a:lstStyle/>
            <a:p>
              <a:pPr>
                <a:defRPr/>
              </a:pPr>
              <a:endParaRPr lang="en-GB">
                <a:solidFill>
                  <a:schemeClr val="accent1">
                    <a:lumMod val="50000"/>
                  </a:schemeClr>
                </a:solidFill>
              </a:endParaRPr>
            </a:p>
          </p:txBody>
        </p:sp>
      </p:grpSp>
      <p:grpSp>
        <p:nvGrpSpPr>
          <p:cNvPr id="15" name="Group 104">
            <a:extLst>
              <a:ext uri="{FF2B5EF4-FFF2-40B4-BE49-F238E27FC236}">
                <a16:creationId xmlns:a16="http://schemas.microsoft.com/office/drawing/2014/main" id="{27645ED9-567A-4671-AE10-2E8AA4D021E2}"/>
              </a:ext>
            </a:extLst>
          </p:cNvPr>
          <p:cNvGrpSpPr>
            <a:grpSpLocks/>
          </p:cNvGrpSpPr>
          <p:nvPr/>
        </p:nvGrpSpPr>
        <p:grpSpPr bwMode="auto">
          <a:xfrm>
            <a:off x="4213225" y="3681414"/>
            <a:ext cx="3511550" cy="668337"/>
            <a:chOff x="2240065" y="3347184"/>
            <a:chExt cx="3863872" cy="756467"/>
          </a:xfrm>
        </p:grpSpPr>
        <p:sp>
          <p:nvSpPr>
            <p:cNvPr id="70701" name="Line 17">
              <a:extLst>
                <a:ext uri="{FF2B5EF4-FFF2-40B4-BE49-F238E27FC236}">
                  <a16:creationId xmlns:a16="http://schemas.microsoft.com/office/drawing/2014/main" id="{57AFB458-F773-4F3B-8291-C5E986EE3DE9}"/>
                </a:ext>
              </a:extLst>
            </p:cNvPr>
            <p:cNvSpPr>
              <a:spLocks noChangeShapeType="1"/>
            </p:cNvSpPr>
            <p:nvPr/>
          </p:nvSpPr>
          <p:spPr bwMode="auto">
            <a:xfrm rot="21540000" flipV="1">
              <a:off x="2240065" y="3783814"/>
              <a:ext cx="3367787" cy="319837"/>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702" name="Line 20">
              <a:extLst>
                <a:ext uri="{FF2B5EF4-FFF2-40B4-BE49-F238E27FC236}">
                  <a16:creationId xmlns:a16="http://schemas.microsoft.com/office/drawing/2014/main" id="{00544A0A-E812-45E0-8EBC-DE25E32235D5}"/>
                </a:ext>
              </a:extLst>
            </p:cNvPr>
            <p:cNvSpPr>
              <a:spLocks noChangeShapeType="1"/>
            </p:cNvSpPr>
            <p:nvPr/>
          </p:nvSpPr>
          <p:spPr bwMode="auto">
            <a:xfrm rot="21540000" flipV="1">
              <a:off x="5600865" y="3390308"/>
              <a:ext cx="503072" cy="357570"/>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86" name="TextBox 85">
              <a:extLst>
                <a:ext uri="{FF2B5EF4-FFF2-40B4-BE49-F238E27FC236}">
                  <a16:creationId xmlns:a16="http://schemas.microsoft.com/office/drawing/2014/main" id="{3AE46EBF-15E5-459D-AC6A-BB3D6498B49A}"/>
                </a:ext>
              </a:extLst>
            </p:cNvPr>
            <p:cNvSpPr txBox="1"/>
            <p:nvPr/>
          </p:nvSpPr>
          <p:spPr bwMode="auto">
            <a:xfrm rot="21540000">
              <a:off x="4172001" y="3347184"/>
              <a:ext cx="1455066" cy="348586"/>
            </a:xfrm>
            <a:prstGeom prst="rect">
              <a:avLst/>
            </a:prstGeom>
            <a:noFill/>
            <a:ln>
              <a:noFill/>
            </a:ln>
          </p:spPr>
          <p:txBody>
            <a:bodyPr>
              <a:spAutoFit/>
            </a:bodyPr>
            <a:lstStyle/>
            <a:p>
              <a:pPr algn="ctr">
                <a:defRPr/>
              </a:pPr>
              <a:r>
                <a:rPr lang="en-GB" sz="1400" b="1" dirty="0">
                  <a:solidFill>
                    <a:schemeClr val="accent1">
                      <a:lumMod val="50000"/>
                    </a:schemeClr>
                  </a:solidFill>
                </a:rPr>
                <a:t>OUTPUT</a:t>
              </a:r>
            </a:p>
          </p:txBody>
        </p:sp>
      </p:grpSp>
      <p:grpSp>
        <p:nvGrpSpPr>
          <p:cNvPr id="16" name="Group 105">
            <a:extLst>
              <a:ext uri="{FF2B5EF4-FFF2-40B4-BE49-F238E27FC236}">
                <a16:creationId xmlns:a16="http://schemas.microsoft.com/office/drawing/2014/main" id="{30F1F682-BF47-454A-BFCB-E1260FE24915}"/>
              </a:ext>
            </a:extLst>
          </p:cNvPr>
          <p:cNvGrpSpPr>
            <a:grpSpLocks/>
          </p:cNvGrpSpPr>
          <p:nvPr/>
        </p:nvGrpSpPr>
        <p:grpSpPr bwMode="auto">
          <a:xfrm>
            <a:off x="5900739" y="5221288"/>
            <a:ext cx="3952875" cy="1319212"/>
            <a:chOff x="4814886" y="5918952"/>
            <a:chExt cx="4348232" cy="1493162"/>
          </a:xfrm>
        </p:grpSpPr>
        <p:sp>
          <p:nvSpPr>
            <p:cNvPr id="70698" name="Line 17">
              <a:extLst>
                <a:ext uri="{FF2B5EF4-FFF2-40B4-BE49-F238E27FC236}">
                  <a16:creationId xmlns:a16="http://schemas.microsoft.com/office/drawing/2014/main" id="{57C38EDE-3FCC-4CDD-B965-0C4D4BB28AC6}"/>
                </a:ext>
              </a:extLst>
            </p:cNvPr>
            <p:cNvSpPr>
              <a:spLocks noChangeShapeType="1"/>
            </p:cNvSpPr>
            <p:nvPr/>
          </p:nvSpPr>
          <p:spPr bwMode="auto">
            <a:xfrm rot="21540000" flipV="1">
              <a:off x="5006977" y="6335816"/>
              <a:ext cx="1239857"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699" name="Line 20">
              <a:extLst>
                <a:ext uri="{FF2B5EF4-FFF2-40B4-BE49-F238E27FC236}">
                  <a16:creationId xmlns:a16="http://schemas.microsoft.com/office/drawing/2014/main" id="{CA9666DE-A270-4F6A-A62C-C8D97194DD2C}"/>
                </a:ext>
              </a:extLst>
            </p:cNvPr>
            <p:cNvSpPr>
              <a:spLocks noChangeShapeType="1"/>
            </p:cNvSpPr>
            <p:nvPr/>
          </p:nvSpPr>
          <p:spPr bwMode="auto">
            <a:xfrm rot="-60000">
              <a:off x="6255565" y="6299879"/>
              <a:ext cx="2907553" cy="1112235"/>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90" name="TextBox 89">
              <a:extLst>
                <a:ext uri="{FF2B5EF4-FFF2-40B4-BE49-F238E27FC236}">
                  <a16:creationId xmlns:a16="http://schemas.microsoft.com/office/drawing/2014/main" id="{8BF08712-C9B4-4906-B3A0-E0A8687F27E7}"/>
                </a:ext>
              </a:extLst>
            </p:cNvPr>
            <p:cNvSpPr txBox="1"/>
            <p:nvPr/>
          </p:nvSpPr>
          <p:spPr bwMode="auto">
            <a:xfrm rot="21540000">
              <a:off x="4814886" y="5918952"/>
              <a:ext cx="1456396" cy="348584"/>
            </a:xfrm>
            <a:prstGeom prst="rect">
              <a:avLst/>
            </a:prstGeom>
            <a:noFill/>
            <a:ln>
              <a:noFill/>
              <a:prstDash val="dash"/>
            </a:ln>
          </p:spPr>
          <p:txBody>
            <a:bodyPr>
              <a:spAutoFit/>
            </a:bodyPr>
            <a:lstStyle/>
            <a:p>
              <a:pPr algn="ctr">
                <a:defRPr/>
              </a:pPr>
              <a:r>
                <a:rPr lang="en-GB" sz="1400" b="1" dirty="0">
                  <a:solidFill>
                    <a:schemeClr val="accent1">
                      <a:lumMod val="50000"/>
                    </a:schemeClr>
                  </a:solidFill>
                </a:rPr>
                <a:t>OUTPUT</a:t>
              </a:r>
            </a:p>
          </p:txBody>
        </p:sp>
      </p:grpSp>
      <p:sp>
        <p:nvSpPr>
          <p:cNvPr id="91" name="Line 12">
            <a:extLst>
              <a:ext uri="{FF2B5EF4-FFF2-40B4-BE49-F238E27FC236}">
                <a16:creationId xmlns:a16="http://schemas.microsoft.com/office/drawing/2014/main" id="{5AAF1FF4-EB47-4E77-9BCC-D5E26DF90AC1}"/>
              </a:ext>
            </a:extLst>
          </p:cNvPr>
          <p:cNvSpPr>
            <a:spLocks noChangeShapeType="1"/>
          </p:cNvSpPr>
          <p:nvPr/>
        </p:nvSpPr>
        <p:spPr bwMode="auto">
          <a:xfrm rot="21540000" flipV="1">
            <a:off x="3556000" y="3057526"/>
            <a:ext cx="858838" cy="868363"/>
          </a:xfrm>
          <a:custGeom>
            <a:avLst/>
            <a:gdLst>
              <a:gd name="T0" fmla="*/ 0 w 946006"/>
              <a:gd name="T1" fmla="*/ 0 h 983772"/>
              <a:gd name="T2" fmla="*/ 705581 w 946006"/>
              <a:gd name="T3" fmla="*/ 677304 h 983772"/>
              <a:gd name="T4" fmla="*/ 0 60000 65536"/>
              <a:gd name="T5" fmla="*/ 0 60000 65536"/>
              <a:gd name="T6" fmla="*/ 0 w 946006"/>
              <a:gd name="T7" fmla="*/ 0 h 983772"/>
              <a:gd name="T8" fmla="*/ 946006 w 946006"/>
              <a:gd name="T9" fmla="*/ 983772 h 983772"/>
            </a:gdLst>
            <a:ahLst/>
            <a:cxnLst>
              <a:cxn ang="T4">
                <a:pos x="T0" y="T1"/>
              </a:cxn>
              <a:cxn ang="T5">
                <a:pos x="T2" y="T3"/>
              </a:cxn>
            </a:cxnLst>
            <a:rect l="T6" t="T7" r="T8" b="T9"/>
            <a:pathLst>
              <a:path w="946006" h="983772">
                <a:moveTo>
                  <a:pt x="0" y="0"/>
                </a:moveTo>
                <a:lnTo>
                  <a:pt x="946006" y="983772"/>
                </a:lnTo>
              </a:path>
            </a:pathLst>
          </a:custGeom>
          <a:noFill/>
          <a:ln w="57150">
            <a:solidFill>
              <a:schemeClr val="accent6">
                <a:lumMod val="50000"/>
              </a:schemeClr>
            </a:solidFill>
            <a:prstDash val="solid"/>
            <a:round/>
            <a:headEnd/>
            <a:tailEnd type="arrow" w="med" len="med"/>
          </a:ln>
        </p:spPr>
        <p:txBody>
          <a:bodyPr wrap="none" lIns="82058" tIns="41029" rIns="82058" bIns="41029" anchor="ctr"/>
          <a:lstStyle/>
          <a:p>
            <a:pPr>
              <a:defRPr/>
            </a:pPr>
            <a:endParaRPr lang="en-GB">
              <a:solidFill>
                <a:schemeClr val="accent1">
                  <a:lumMod val="50000"/>
                </a:schemeClr>
              </a:solidFill>
            </a:endParaRPr>
          </a:p>
        </p:txBody>
      </p:sp>
      <p:grpSp>
        <p:nvGrpSpPr>
          <p:cNvPr id="17" name="Group 106">
            <a:extLst>
              <a:ext uri="{FF2B5EF4-FFF2-40B4-BE49-F238E27FC236}">
                <a16:creationId xmlns:a16="http://schemas.microsoft.com/office/drawing/2014/main" id="{4546F588-9BC4-47A2-80A4-F010B7AAEEFF}"/>
              </a:ext>
            </a:extLst>
          </p:cNvPr>
          <p:cNvGrpSpPr>
            <a:grpSpLocks/>
          </p:cNvGrpSpPr>
          <p:nvPr/>
        </p:nvGrpSpPr>
        <p:grpSpPr bwMode="auto">
          <a:xfrm rot="20814954">
            <a:off x="3173414" y="957264"/>
            <a:ext cx="2085975" cy="835025"/>
            <a:chOff x="4029068" y="4601890"/>
            <a:chExt cx="2294186" cy="948650"/>
          </a:xfrm>
        </p:grpSpPr>
        <p:sp>
          <p:nvSpPr>
            <p:cNvPr id="70695" name="Line 18">
              <a:extLst>
                <a:ext uri="{FF2B5EF4-FFF2-40B4-BE49-F238E27FC236}">
                  <a16:creationId xmlns:a16="http://schemas.microsoft.com/office/drawing/2014/main" id="{1C37183B-6540-4BBE-BA63-FA9974436C99}"/>
                </a:ext>
              </a:extLst>
            </p:cNvPr>
            <p:cNvSpPr>
              <a:spLocks noChangeShapeType="1"/>
            </p:cNvSpPr>
            <p:nvPr/>
          </p:nvSpPr>
          <p:spPr bwMode="auto">
            <a:xfrm rot="21540000" flipV="1">
              <a:off x="4097100" y="5508158"/>
              <a:ext cx="1375813"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696" name="Line 21">
              <a:extLst>
                <a:ext uri="{FF2B5EF4-FFF2-40B4-BE49-F238E27FC236}">
                  <a16:creationId xmlns:a16="http://schemas.microsoft.com/office/drawing/2014/main" id="{8ECC9218-DF9A-410F-B6F8-D56592EDD0C3}"/>
                </a:ext>
              </a:extLst>
            </p:cNvPr>
            <p:cNvSpPr>
              <a:spLocks noChangeShapeType="1"/>
            </p:cNvSpPr>
            <p:nvPr/>
          </p:nvSpPr>
          <p:spPr bwMode="auto">
            <a:xfrm rot="21540000" flipV="1">
              <a:off x="5450331" y="4549165"/>
              <a:ext cx="834567" cy="930615"/>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110" name="TextBox 109">
              <a:extLst>
                <a:ext uri="{FF2B5EF4-FFF2-40B4-BE49-F238E27FC236}">
                  <a16:creationId xmlns:a16="http://schemas.microsoft.com/office/drawing/2014/main" id="{EAC90AC8-C9E0-4615-BD60-F28C250D89E9}"/>
                </a:ext>
              </a:extLst>
            </p:cNvPr>
            <p:cNvSpPr txBox="1"/>
            <p:nvPr/>
          </p:nvSpPr>
          <p:spPr bwMode="auto">
            <a:xfrm rot="21540000">
              <a:off x="4023257" y="5108494"/>
              <a:ext cx="1456127" cy="349882"/>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18" name="Group 110">
            <a:extLst>
              <a:ext uri="{FF2B5EF4-FFF2-40B4-BE49-F238E27FC236}">
                <a16:creationId xmlns:a16="http://schemas.microsoft.com/office/drawing/2014/main" id="{3C762F6B-1D85-4ECB-9895-8099DA692EED}"/>
              </a:ext>
            </a:extLst>
          </p:cNvPr>
          <p:cNvGrpSpPr>
            <a:grpSpLocks/>
          </p:cNvGrpSpPr>
          <p:nvPr/>
        </p:nvGrpSpPr>
        <p:grpSpPr bwMode="auto">
          <a:xfrm>
            <a:off x="5316538" y="2365375"/>
            <a:ext cx="2278062" cy="520700"/>
            <a:chOff x="4029068" y="4960923"/>
            <a:chExt cx="2505367" cy="589617"/>
          </a:xfrm>
        </p:grpSpPr>
        <p:sp>
          <p:nvSpPr>
            <p:cNvPr id="70692" name="Line 18">
              <a:extLst>
                <a:ext uri="{FF2B5EF4-FFF2-40B4-BE49-F238E27FC236}">
                  <a16:creationId xmlns:a16="http://schemas.microsoft.com/office/drawing/2014/main" id="{D2C55C4B-29DC-49C4-AF49-D07657C1AA6C}"/>
                </a:ext>
              </a:extLst>
            </p:cNvPr>
            <p:cNvSpPr>
              <a:spLocks noChangeShapeType="1"/>
            </p:cNvSpPr>
            <p:nvPr/>
          </p:nvSpPr>
          <p:spPr bwMode="auto">
            <a:xfrm rot="21540000" flipV="1">
              <a:off x="4121600" y="5550540"/>
              <a:ext cx="1375770"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693" name="Line 21">
              <a:extLst>
                <a:ext uri="{FF2B5EF4-FFF2-40B4-BE49-F238E27FC236}">
                  <a16:creationId xmlns:a16="http://schemas.microsoft.com/office/drawing/2014/main" id="{B9CA6874-26C0-48BA-8B8D-950D8AE7B32B}"/>
                </a:ext>
              </a:extLst>
            </p:cNvPr>
            <p:cNvSpPr>
              <a:spLocks noChangeShapeType="1"/>
            </p:cNvSpPr>
            <p:nvPr/>
          </p:nvSpPr>
          <p:spPr bwMode="auto">
            <a:xfrm rot="21540000" flipV="1">
              <a:off x="5492133" y="4960923"/>
              <a:ext cx="1042302" cy="569844"/>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114" name="TextBox 113">
              <a:extLst>
                <a:ext uri="{FF2B5EF4-FFF2-40B4-BE49-F238E27FC236}">
                  <a16:creationId xmlns:a16="http://schemas.microsoft.com/office/drawing/2014/main" id="{E607D9D5-4497-4CCF-B3C8-2E451D56FDDD}"/>
                </a:ext>
              </a:extLst>
            </p:cNvPr>
            <p:cNvSpPr txBox="1"/>
            <p:nvPr/>
          </p:nvSpPr>
          <p:spPr bwMode="auto">
            <a:xfrm rot="21540000">
              <a:off x="4029068" y="5115518"/>
              <a:ext cx="1456081" cy="348737"/>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19" name="Group 114">
            <a:extLst>
              <a:ext uri="{FF2B5EF4-FFF2-40B4-BE49-F238E27FC236}">
                <a16:creationId xmlns:a16="http://schemas.microsoft.com/office/drawing/2014/main" id="{7FFF020E-52D0-4CD9-9328-29C85176401B}"/>
              </a:ext>
            </a:extLst>
          </p:cNvPr>
          <p:cNvGrpSpPr>
            <a:grpSpLocks/>
          </p:cNvGrpSpPr>
          <p:nvPr/>
        </p:nvGrpSpPr>
        <p:grpSpPr bwMode="auto">
          <a:xfrm rot="2012174">
            <a:off x="8564563" y="4375151"/>
            <a:ext cx="1333500" cy="849313"/>
            <a:chOff x="4029068" y="4586699"/>
            <a:chExt cx="1468240" cy="963841"/>
          </a:xfrm>
        </p:grpSpPr>
        <p:sp>
          <p:nvSpPr>
            <p:cNvPr id="70689" name="Line 18">
              <a:extLst>
                <a:ext uri="{FF2B5EF4-FFF2-40B4-BE49-F238E27FC236}">
                  <a16:creationId xmlns:a16="http://schemas.microsoft.com/office/drawing/2014/main" id="{8E061502-776E-49C0-AC76-FA889AE1CF80}"/>
                </a:ext>
              </a:extLst>
            </p:cNvPr>
            <p:cNvSpPr>
              <a:spLocks noChangeShapeType="1"/>
            </p:cNvSpPr>
            <p:nvPr/>
          </p:nvSpPr>
          <p:spPr bwMode="auto">
            <a:xfrm rot="21540000" flipV="1">
              <a:off x="4118004" y="5550667"/>
              <a:ext cx="1375602"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690" name="Line 21">
              <a:extLst>
                <a:ext uri="{FF2B5EF4-FFF2-40B4-BE49-F238E27FC236}">
                  <a16:creationId xmlns:a16="http://schemas.microsoft.com/office/drawing/2014/main" id="{2482B5A5-EACB-4AB2-BB0B-8307BD2BFFE4}"/>
                </a:ext>
              </a:extLst>
            </p:cNvPr>
            <p:cNvSpPr>
              <a:spLocks noChangeShapeType="1"/>
            </p:cNvSpPr>
            <p:nvPr/>
          </p:nvSpPr>
          <p:spPr bwMode="auto">
            <a:xfrm rot="-60000" flipH="1" flipV="1">
              <a:off x="5105459" y="4584933"/>
              <a:ext cx="381043" cy="954833"/>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118" name="TextBox 117">
              <a:extLst>
                <a:ext uri="{FF2B5EF4-FFF2-40B4-BE49-F238E27FC236}">
                  <a16:creationId xmlns:a16="http://schemas.microsoft.com/office/drawing/2014/main" id="{5E901791-6366-4AEE-BE6D-7A7AF8A5F113}"/>
                </a:ext>
              </a:extLst>
            </p:cNvPr>
            <p:cNvSpPr txBox="1"/>
            <p:nvPr/>
          </p:nvSpPr>
          <p:spPr bwMode="auto">
            <a:xfrm rot="21540000">
              <a:off x="4026951" y="5113950"/>
              <a:ext cx="1457753" cy="349505"/>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20" name="Group 118">
            <a:extLst>
              <a:ext uri="{FF2B5EF4-FFF2-40B4-BE49-F238E27FC236}">
                <a16:creationId xmlns:a16="http://schemas.microsoft.com/office/drawing/2014/main" id="{6C87D2D0-07E4-4E79-BD74-2992D7C1C9BF}"/>
              </a:ext>
            </a:extLst>
          </p:cNvPr>
          <p:cNvGrpSpPr>
            <a:grpSpLocks/>
          </p:cNvGrpSpPr>
          <p:nvPr/>
        </p:nvGrpSpPr>
        <p:grpSpPr bwMode="auto">
          <a:xfrm>
            <a:off x="5186364" y="4119564"/>
            <a:ext cx="1335087" cy="719137"/>
            <a:chOff x="4029068" y="4737560"/>
            <a:chExt cx="1468240" cy="812980"/>
          </a:xfrm>
        </p:grpSpPr>
        <p:sp>
          <p:nvSpPr>
            <p:cNvPr id="70686" name="Line 18">
              <a:extLst>
                <a:ext uri="{FF2B5EF4-FFF2-40B4-BE49-F238E27FC236}">
                  <a16:creationId xmlns:a16="http://schemas.microsoft.com/office/drawing/2014/main" id="{6E18EF78-9391-4532-9ACA-16B45D0F307E}"/>
                </a:ext>
              </a:extLst>
            </p:cNvPr>
            <p:cNvSpPr>
              <a:spLocks noChangeShapeType="1"/>
            </p:cNvSpPr>
            <p:nvPr/>
          </p:nvSpPr>
          <p:spPr bwMode="auto">
            <a:xfrm rot="21540000" flipV="1">
              <a:off x="4121596" y="5550540"/>
              <a:ext cx="1375712"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687" name="Line 21">
              <a:extLst>
                <a:ext uri="{FF2B5EF4-FFF2-40B4-BE49-F238E27FC236}">
                  <a16:creationId xmlns:a16="http://schemas.microsoft.com/office/drawing/2014/main" id="{7248785E-CAB7-4C91-9AAF-D0D46C200EA1}"/>
                </a:ext>
              </a:extLst>
            </p:cNvPr>
            <p:cNvSpPr>
              <a:spLocks noChangeShapeType="1"/>
            </p:cNvSpPr>
            <p:nvPr/>
          </p:nvSpPr>
          <p:spPr bwMode="auto">
            <a:xfrm rot="-60000" flipH="1" flipV="1">
              <a:off x="4821673" y="4737560"/>
              <a:ext cx="668651" cy="805801"/>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124" name="TextBox 123">
              <a:extLst>
                <a:ext uri="{FF2B5EF4-FFF2-40B4-BE49-F238E27FC236}">
                  <a16:creationId xmlns:a16="http://schemas.microsoft.com/office/drawing/2014/main" id="{155149B2-74F5-4ADA-AFED-CD18DB98D810}"/>
                </a:ext>
              </a:extLst>
            </p:cNvPr>
            <p:cNvSpPr txBox="1"/>
            <p:nvPr/>
          </p:nvSpPr>
          <p:spPr bwMode="auto">
            <a:xfrm rot="21540000">
              <a:off x="4029068" y="5114438"/>
              <a:ext cx="1457765" cy="349958"/>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21" name="Group 126">
            <a:extLst>
              <a:ext uri="{FF2B5EF4-FFF2-40B4-BE49-F238E27FC236}">
                <a16:creationId xmlns:a16="http://schemas.microsoft.com/office/drawing/2014/main" id="{B4509ECE-CC33-47C9-98C8-786CD7F84AE0}"/>
              </a:ext>
            </a:extLst>
          </p:cNvPr>
          <p:cNvGrpSpPr>
            <a:grpSpLocks/>
          </p:cNvGrpSpPr>
          <p:nvPr/>
        </p:nvGrpSpPr>
        <p:grpSpPr bwMode="auto">
          <a:xfrm rot="20510642">
            <a:off x="8809039" y="1895475"/>
            <a:ext cx="1335087" cy="2039938"/>
            <a:chOff x="4029068" y="3237192"/>
            <a:chExt cx="1468240" cy="2313348"/>
          </a:xfrm>
        </p:grpSpPr>
        <p:sp>
          <p:nvSpPr>
            <p:cNvPr id="70683" name="Line 18">
              <a:extLst>
                <a:ext uri="{FF2B5EF4-FFF2-40B4-BE49-F238E27FC236}">
                  <a16:creationId xmlns:a16="http://schemas.microsoft.com/office/drawing/2014/main" id="{FF1A8787-1E65-488F-9CF3-B1E3BF9B7D74}"/>
                </a:ext>
              </a:extLst>
            </p:cNvPr>
            <p:cNvSpPr>
              <a:spLocks noChangeShapeType="1"/>
            </p:cNvSpPr>
            <p:nvPr/>
          </p:nvSpPr>
          <p:spPr bwMode="auto">
            <a:xfrm rot="21540000" flipV="1">
              <a:off x="4115532" y="5541378"/>
              <a:ext cx="1375712"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684" name="Line 21">
              <a:extLst>
                <a:ext uri="{FF2B5EF4-FFF2-40B4-BE49-F238E27FC236}">
                  <a16:creationId xmlns:a16="http://schemas.microsoft.com/office/drawing/2014/main" id="{6A50D555-EC25-4BC8-91C7-309CC2477FB0}"/>
                </a:ext>
              </a:extLst>
            </p:cNvPr>
            <p:cNvSpPr>
              <a:spLocks noChangeShapeType="1"/>
            </p:cNvSpPr>
            <p:nvPr/>
          </p:nvSpPr>
          <p:spPr bwMode="auto">
            <a:xfrm rot="21540000" flipV="1">
              <a:off x="5445827" y="3191386"/>
              <a:ext cx="1746" cy="2300746"/>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130" name="TextBox 129">
              <a:extLst>
                <a:ext uri="{FF2B5EF4-FFF2-40B4-BE49-F238E27FC236}">
                  <a16:creationId xmlns:a16="http://schemas.microsoft.com/office/drawing/2014/main" id="{10C003AB-BB96-4B4D-8C0F-004ECDBBDBB5}"/>
                </a:ext>
              </a:extLst>
            </p:cNvPr>
            <p:cNvSpPr txBox="1"/>
            <p:nvPr/>
          </p:nvSpPr>
          <p:spPr bwMode="auto">
            <a:xfrm rot="21540000">
              <a:off x="4019505" y="5109137"/>
              <a:ext cx="1456020" cy="349252"/>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22" name="Group 130">
            <a:extLst>
              <a:ext uri="{FF2B5EF4-FFF2-40B4-BE49-F238E27FC236}">
                <a16:creationId xmlns:a16="http://schemas.microsoft.com/office/drawing/2014/main" id="{2FCB1E12-C757-400E-958F-EA04C7B13A28}"/>
              </a:ext>
            </a:extLst>
          </p:cNvPr>
          <p:cNvGrpSpPr>
            <a:grpSpLocks/>
          </p:cNvGrpSpPr>
          <p:nvPr/>
        </p:nvGrpSpPr>
        <p:grpSpPr bwMode="auto">
          <a:xfrm rot="2573326">
            <a:off x="7005639" y="530226"/>
            <a:ext cx="1335087" cy="715963"/>
            <a:chOff x="4029068" y="4737560"/>
            <a:chExt cx="1468240" cy="812980"/>
          </a:xfrm>
        </p:grpSpPr>
        <p:sp>
          <p:nvSpPr>
            <p:cNvPr id="70680" name="Line 18">
              <a:extLst>
                <a:ext uri="{FF2B5EF4-FFF2-40B4-BE49-F238E27FC236}">
                  <a16:creationId xmlns:a16="http://schemas.microsoft.com/office/drawing/2014/main" id="{C8A48DC0-9208-4A86-9B76-F9CF2E3A170F}"/>
                </a:ext>
              </a:extLst>
            </p:cNvPr>
            <p:cNvSpPr>
              <a:spLocks noChangeShapeType="1"/>
            </p:cNvSpPr>
            <p:nvPr/>
          </p:nvSpPr>
          <p:spPr bwMode="auto">
            <a:xfrm rot="21540000" flipV="1">
              <a:off x="4116567" y="5546129"/>
              <a:ext cx="1375712"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0681" name="Line 21">
              <a:extLst>
                <a:ext uri="{FF2B5EF4-FFF2-40B4-BE49-F238E27FC236}">
                  <a16:creationId xmlns:a16="http://schemas.microsoft.com/office/drawing/2014/main" id="{9A8A1B03-F360-475C-A98E-9831ADECB1D9}"/>
                </a:ext>
              </a:extLst>
            </p:cNvPr>
            <p:cNvSpPr>
              <a:spLocks noChangeShapeType="1"/>
            </p:cNvSpPr>
            <p:nvPr/>
          </p:nvSpPr>
          <p:spPr bwMode="auto">
            <a:xfrm rot="-60000" flipH="1" flipV="1">
              <a:off x="4810599" y="4733407"/>
              <a:ext cx="670398" cy="805770"/>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134" name="TextBox 133">
              <a:extLst>
                <a:ext uri="{FF2B5EF4-FFF2-40B4-BE49-F238E27FC236}">
                  <a16:creationId xmlns:a16="http://schemas.microsoft.com/office/drawing/2014/main" id="{E067B45C-F816-4685-8AD3-C14831DCAC33}"/>
                </a:ext>
              </a:extLst>
            </p:cNvPr>
            <p:cNvSpPr txBox="1"/>
            <p:nvPr/>
          </p:nvSpPr>
          <p:spPr bwMode="auto">
            <a:xfrm rot="21540000">
              <a:off x="4022404" y="5112238"/>
              <a:ext cx="1457765" cy="349707"/>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sp>
        <p:nvSpPr>
          <p:cNvPr id="25" name="Title 24">
            <a:extLst>
              <a:ext uri="{FF2B5EF4-FFF2-40B4-BE49-F238E27FC236}">
                <a16:creationId xmlns:a16="http://schemas.microsoft.com/office/drawing/2014/main" id="{760FF453-7426-471E-A709-42E370ABA4AD}"/>
              </a:ext>
            </a:extLst>
          </p:cNvPr>
          <p:cNvSpPr>
            <a:spLocks noGrp="1"/>
          </p:cNvSpPr>
          <p:nvPr>
            <p:ph type="title"/>
          </p:nvPr>
        </p:nvSpPr>
        <p:spPr>
          <a:xfrm>
            <a:off x="1814589" y="54430"/>
            <a:ext cx="8911687" cy="814596"/>
          </a:xfrm>
        </p:spPr>
        <p:txBody>
          <a:bodyPr>
            <a:normAutofit/>
          </a:bodyPr>
          <a:lstStyle/>
          <a:p>
            <a:pPr algn="l">
              <a:defRPr/>
            </a:pPr>
            <a:r>
              <a:rPr lang="en-GB" sz="4000" b="1" dirty="0">
                <a:solidFill>
                  <a:srgbClr val="C00000"/>
                </a:solidFill>
                <a:effectLst>
                  <a:outerShdw blurRad="38100" dist="38100" dir="2700000" algn="tl">
                    <a:srgbClr val="DDDDDD"/>
                  </a:outerShdw>
                </a:effectLst>
                <a:latin typeface="Calibri" charset="0"/>
              </a:rPr>
              <a:t>Turns out to be this…</a:t>
            </a:r>
          </a:p>
        </p:txBody>
      </p:sp>
      <p:sp>
        <p:nvSpPr>
          <p:cNvPr id="93" name="WordArt 7">
            <a:extLst>
              <a:ext uri="{FF2B5EF4-FFF2-40B4-BE49-F238E27FC236}">
                <a16:creationId xmlns:a16="http://schemas.microsoft.com/office/drawing/2014/main" id="{9086B6F5-9D35-4D8E-82AF-D3DC7729E4E3}"/>
              </a:ext>
            </a:extLst>
          </p:cNvPr>
          <p:cNvSpPr>
            <a:spLocks noChangeArrowheads="1" noChangeShapeType="1" noTextEdit="1"/>
          </p:cNvSpPr>
          <p:nvPr/>
        </p:nvSpPr>
        <p:spPr bwMode="auto">
          <a:xfrm rot="21095684">
            <a:off x="2032000" y="5911851"/>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254061"/>
                </a:solidFill>
                <a:ea typeface="+mn-lt"/>
                <a:cs typeface="+mn-lt"/>
              </a:rPr>
              <a:t>Plan</a:t>
            </a:r>
          </a:p>
        </p:txBody>
      </p:sp>
      <p:grpSp>
        <p:nvGrpSpPr>
          <p:cNvPr id="23" name="Group 23">
            <a:extLst>
              <a:ext uri="{FF2B5EF4-FFF2-40B4-BE49-F238E27FC236}">
                <a16:creationId xmlns:a16="http://schemas.microsoft.com/office/drawing/2014/main" id="{C19DBE93-7232-4873-809B-1546D789C2DC}"/>
              </a:ext>
            </a:extLst>
          </p:cNvPr>
          <p:cNvGrpSpPr>
            <a:grpSpLocks/>
          </p:cNvGrpSpPr>
          <p:nvPr/>
        </p:nvGrpSpPr>
        <p:grpSpPr bwMode="auto">
          <a:xfrm>
            <a:off x="3054351" y="1897063"/>
            <a:ext cx="6684963" cy="4532312"/>
            <a:chOff x="1530350" y="1897063"/>
            <a:chExt cx="6684963" cy="4532312"/>
          </a:xfrm>
        </p:grpSpPr>
        <p:sp>
          <p:nvSpPr>
            <p:cNvPr id="95" name="Line 9">
              <a:extLst>
                <a:ext uri="{FF2B5EF4-FFF2-40B4-BE49-F238E27FC236}">
                  <a16:creationId xmlns:a16="http://schemas.microsoft.com/office/drawing/2014/main" id="{2CE1458D-9531-4E1D-8A2D-8716E97FF928}"/>
                </a:ext>
              </a:extLst>
            </p:cNvPr>
            <p:cNvSpPr>
              <a:spLocks noChangeShapeType="1"/>
            </p:cNvSpPr>
            <p:nvPr/>
          </p:nvSpPr>
          <p:spPr bwMode="auto">
            <a:xfrm rot="21540000" flipV="1">
              <a:off x="1530350" y="1897063"/>
              <a:ext cx="6029325" cy="4056062"/>
            </a:xfrm>
            <a:prstGeom prst="line">
              <a:avLst/>
            </a:prstGeom>
            <a:noFill/>
            <a:ln w="38100">
              <a:solidFill>
                <a:srgbClr val="FF0000"/>
              </a:solidFill>
              <a:prstDash val="sysDot"/>
              <a:round/>
              <a:headEnd/>
              <a:tailEnd type="triangle" w="med" len="med"/>
            </a:ln>
          </p:spPr>
          <p:txBody>
            <a:bodyPr wrap="none" anchor="ctr"/>
            <a:lstStyle/>
            <a:p>
              <a:pPr>
                <a:defRPr/>
              </a:pPr>
              <a:endParaRPr lang="en-GB" b="1">
                <a:solidFill>
                  <a:schemeClr val="accent1">
                    <a:lumMod val="50000"/>
                  </a:schemeClr>
                </a:solidFill>
              </a:endParaRPr>
            </a:p>
          </p:txBody>
        </p:sp>
        <p:grpSp>
          <p:nvGrpSpPr>
            <p:cNvPr id="32798" name="Group 38">
              <a:extLst>
                <a:ext uri="{FF2B5EF4-FFF2-40B4-BE49-F238E27FC236}">
                  <a16:creationId xmlns:a16="http://schemas.microsoft.com/office/drawing/2014/main" id="{A42087CA-FA50-4484-9B55-232FC7B4C18C}"/>
                </a:ext>
              </a:extLst>
            </p:cNvPr>
            <p:cNvGrpSpPr>
              <a:grpSpLocks/>
            </p:cNvGrpSpPr>
            <p:nvPr/>
          </p:nvGrpSpPr>
          <p:grpSpPr bwMode="auto">
            <a:xfrm>
              <a:off x="1571625" y="5967413"/>
              <a:ext cx="6643688" cy="461962"/>
              <a:chOff x="1571846" y="5967862"/>
              <a:chExt cx="6725622" cy="462119"/>
            </a:xfrm>
          </p:grpSpPr>
          <p:sp>
            <p:nvSpPr>
              <p:cNvPr id="97" name="Text Box 129">
                <a:extLst>
                  <a:ext uri="{FF2B5EF4-FFF2-40B4-BE49-F238E27FC236}">
                    <a16:creationId xmlns:a16="http://schemas.microsoft.com/office/drawing/2014/main" id="{702DC060-BF7A-4FC9-A954-D6B11DE0BA67}"/>
                  </a:ext>
                </a:extLst>
              </p:cNvPr>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a:spcBef>
                    <a:spcPct val="50000"/>
                  </a:spcBef>
                  <a:buClr>
                    <a:schemeClr val="tx2"/>
                  </a:buClr>
                  <a:defRPr/>
                </a:pPr>
                <a:r>
                  <a:rPr lang="en-GB" sz="2400" b="1" i="1" kern="10" dirty="0">
                    <a:ln w="9525">
                      <a:noFill/>
                      <a:round/>
                      <a:headEnd/>
                      <a:tailEnd/>
                    </a:ln>
                    <a:solidFill>
                      <a:srgbClr val="FF0000"/>
                    </a:solidFill>
                    <a:ea typeface="+mn-lt"/>
                    <a:cs typeface="+mn-lt"/>
                  </a:rPr>
                  <a:t>Time</a:t>
                </a:r>
                <a:endParaRPr lang="en-US" sz="2400" b="1" i="1" dirty="0">
                  <a:solidFill>
                    <a:srgbClr val="FF0000"/>
                  </a:solidFill>
                </a:endParaRPr>
              </a:p>
            </p:txBody>
          </p:sp>
          <p:sp>
            <p:nvSpPr>
              <p:cNvPr id="98" name="Line 9">
                <a:extLst>
                  <a:ext uri="{FF2B5EF4-FFF2-40B4-BE49-F238E27FC236}">
                    <a16:creationId xmlns:a16="http://schemas.microsoft.com/office/drawing/2014/main" id="{36CABD7B-1FE1-49C0-B207-A5927D257468}"/>
                  </a:ext>
                </a:extLst>
              </p:cNvPr>
              <p:cNvSpPr>
                <a:spLocks noChangeShapeType="1"/>
              </p:cNvSpPr>
              <p:nvPr/>
            </p:nvSpPr>
            <p:spPr bwMode="auto">
              <a:xfrm rot="-60000">
                <a:off x="1571846" y="5972626"/>
                <a:ext cx="6725622" cy="85754"/>
              </a:xfrm>
              <a:prstGeom prst="line">
                <a:avLst/>
              </a:prstGeom>
              <a:noFill/>
              <a:ln w="38100">
                <a:solidFill>
                  <a:srgbClr val="FF0000"/>
                </a:solidFill>
                <a:prstDash val="sysDot"/>
                <a:round/>
                <a:headEnd/>
                <a:tailEnd type="triangle" w="med" len="med"/>
              </a:ln>
            </p:spPr>
            <p:txBody>
              <a:bodyPr wrap="none" anchor="ctr"/>
              <a:lstStyle/>
              <a:p>
                <a:pPr>
                  <a:defRPr/>
                </a:pPr>
                <a:endParaRPr lang="en-GB" b="1">
                  <a:solidFill>
                    <a:schemeClr val="accent1">
                      <a:lumMod val="50000"/>
                    </a:schemeClr>
                  </a:solidFill>
                </a:endParaRPr>
              </a:p>
            </p:txBody>
          </p:sp>
        </p:grpSp>
      </p:grpSp>
      <p:sp>
        <p:nvSpPr>
          <p:cNvPr id="32794" name="WordArt 8">
            <a:extLst>
              <a:ext uri="{FF2B5EF4-FFF2-40B4-BE49-F238E27FC236}">
                <a16:creationId xmlns:a16="http://schemas.microsoft.com/office/drawing/2014/main" id="{C3ABFFE8-3F17-4351-A156-5ED6F709F05D}"/>
              </a:ext>
            </a:extLst>
          </p:cNvPr>
          <p:cNvSpPr>
            <a:spLocks noChangeArrowheads="1" noChangeShapeType="1" noTextEdit="1"/>
          </p:cNvSpPr>
          <p:nvPr/>
        </p:nvSpPr>
        <p:spPr bwMode="auto">
          <a:xfrm rot="21420546">
            <a:off x="9002714" y="298451"/>
            <a:ext cx="1514475" cy="2005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254061"/>
                </a:solidFill>
                <a:ea typeface="+mn-lt"/>
                <a:cs typeface="+mn-lt"/>
              </a:rPr>
              <a:t>Vision and </a:t>
            </a:r>
          </a:p>
          <a:p>
            <a:pPr algn="ctr"/>
            <a:r>
              <a:rPr lang="en-US" b="1" kern="10">
                <a:solidFill>
                  <a:srgbClr val="254061"/>
                </a:solidFill>
                <a:ea typeface="+mn-lt"/>
                <a:cs typeface="+mn-lt"/>
              </a:rPr>
              <a:t>Mission</a:t>
            </a:r>
          </a:p>
        </p:txBody>
      </p:sp>
      <p:sp>
        <p:nvSpPr>
          <p:cNvPr id="32795" name="Slide Number Placeholder 93">
            <a:extLst>
              <a:ext uri="{FF2B5EF4-FFF2-40B4-BE49-F238E27FC236}">
                <a16:creationId xmlns:a16="http://schemas.microsoft.com/office/drawing/2014/main" id="{8EA644A8-1055-42D9-8F64-97A55E24E8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49E771-8D28-4FF6-95C9-1020C8BB079A}" type="slidenum">
              <a:rPr lang="en-US" altLang="en-US" sz="1400"/>
              <a:pPr>
                <a:spcBef>
                  <a:spcPct val="0"/>
                </a:spcBef>
                <a:buFontTx/>
                <a:buNone/>
              </a:pPr>
              <a:t>14</a:t>
            </a:fld>
            <a:endParaRPr lang="en-US" altLang="en-US" sz="14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nodeType="afterGroup">
                            <p:stCondLst>
                              <p:cond delay="500"/>
                            </p:stCondLst>
                            <p:childTnLst>
                              <p:par>
                                <p:cTn id="9" presetID="35" presetClass="path" presetSubtype="0" accel="50000" decel="50000" fill="hold" nodeType="afterEffect">
                                  <p:stCondLst>
                                    <p:cond delay="0"/>
                                  </p:stCondLst>
                                  <p:childTnLst>
                                    <p:animMotion origin="layout" path="M -2.5E-6 -4.44444E-6 L -0.15885 -0.00185 " pathEditMode="relative" rAng="0" ptsTypes="AA">
                                      <p:cBhvr>
                                        <p:cTn id="10" dur="2000" fill="hold"/>
                                        <p:tgtEl>
                                          <p:spTgt spid="23"/>
                                        </p:tgtEl>
                                        <p:attrNameLst>
                                          <p:attrName>ppt_x</p:attrName>
                                          <p:attrName>ppt_y</p:attrName>
                                        </p:attrNameLst>
                                      </p:cBhvr>
                                      <p:rCtr x="-795100" y="-930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50"/>
                                        <p:tgtEl>
                                          <p:spTgt spid="10"/>
                                        </p:tgtEl>
                                      </p:cBhvr>
                                    </p:animEffect>
                                  </p:childTnLst>
                                </p:cTn>
                              </p:par>
                            </p:childTnLst>
                          </p:cTn>
                        </p:par>
                        <p:par>
                          <p:cTn id="16" fill="hold" nodeType="afterGroup">
                            <p:stCondLst>
                              <p:cond delay="2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250"/>
                                        <p:tgtEl>
                                          <p:spTgt spid="9"/>
                                        </p:tgtEl>
                                      </p:cBhvr>
                                    </p:animEffect>
                                  </p:childTnLst>
                                </p:cTn>
                              </p:par>
                            </p:childTnLst>
                          </p:cTn>
                        </p:par>
                        <p:par>
                          <p:cTn id="20" fill="hold" nodeType="afterGroup">
                            <p:stCondLst>
                              <p:cond delay="5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50"/>
                                        <p:tgtEl>
                                          <p:spTgt spid="6"/>
                                        </p:tgtEl>
                                      </p:cBhvr>
                                    </p:animEffect>
                                  </p:childTnLst>
                                </p:cTn>
                              </p:par>
                            </p:childTnLst>
                          </p:cTn>
                        </p:par>
                        <p:par>
                          <p:cTn id="24" fill="hold" nodeType="afterGroup">
                            <p:stCondLst>
                              <p:cond delay="75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250"/>
                                        <p:tgtEl>
                                          <p:spTgt spid="5"/>
                                        </p:tgtEl>
                                      </p:cBhvr>
                                    </p:animEffect>
                                  </p:childTnLst>
                                </p:cTn>
                              </p:par>
                            </p:childTnLst>
                          </p:cTn>
                        </p:par>
                        <p:par>
                          <p:cTn id="28" fill="hold" nodeType="afterGroup">
                            <p:stCondLst>
                              <p:cond delay="1000"/>
                            </p:stCondLst>
                            <p:childTnLst>
                              <p:par>
                                <p:cTn id="29" presetID="2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250"/>
                                        <p:tgtEl>
                                          <p:spTgt spid="4"/>
                                        </p:tgtEl>
                                      </p:cBhvr>
                                    </p:animEffect>
                                  </p:childTnLst>
                                </p:cTn>
                              </p:par>
                            </p:childTnLst>
                          </p:cTn>
                        </p:par>
                        <p:par>
                          <p:cTn id="32" fill="hold" nodeType="afterGroup">
                            <p:stCondLst>
                              <p:cond delay="125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25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xit" presetSubtype="0" fill="hold" nodeType="clickEffect">
                                  <p:stCondLst>
                                    <p:cond delay="0"/>
                                  </p:stCondLst>
                                  <p:childTnLst>
                                    <p:anim calcmode="lin" valueType="num">
                                      <p:cBhvr>
                                        <p:cTn id="39" dur="2000"/>
                                        <p:tgtEl>
                                          <p:spTgt spid="93"/>
                                        </p:tgtEl>
                                        <p:attrNameLst>
                                          <p:attrName>ppt_w</p:attrName>
                                        </p:attrNameLst>
                                      </p:cBhvr>
                                      <p:tavLst>
                                        <p:tav tm="0">
                                          <p:val>
                                            <p:strVal val="ppt_w"/>
                                          </p:val>
                                        </p:tav>
                                        <p:tav tm="100000">
                                          <p:val>
                                            <p:fltVal val="0"/>
                                          </p:val>
                                        </p:tav>
                                      </p:tavLst>
                                    </p:anim>
                                    <p:anim calcmode="lin" valueType="num">
                                      <p:cBhvr>
                                        <p:cTn id="40" dur="2000"/>
                                        <p:tgtEl>
                                          <p:spTgt spid="93"/>
                                        </p:tgtEl>
                                        <p:attrNameLst>
                                          <p:attrName>ppt_h</p:attrName>
                                        </p:attrNameLst>
                                      </p:cBhvr>
                                      <p:tavLst>
                                        <p:tav tm="0">
                                          <p:val>
                                            <p:strVal val="ppt_h"/>
                                          </p:val>
                                        </p:tav>
                                        <p:tav tm="100000">
                                          <p:val>
                                            <p:fltVal val="0"/>
                                          </p:val>
                                        </p:tav>
                                      </p:tavLst>
                                    </p:anim>
                                    <p:anim calcmode="lin" valueType="num">
                                      <p:cBhvr>
                                        <p:cTn id="41" dur="2000"/>
                                        <p:tgtEl>
                                          <p:spTgt spid="93"/>
                                        </p:tgtEl>
                                        <p:attrNameLst>
                                          <p:attrName>style.rotation</p:attrName>
                                        </p:attrNameLst>
                                      </p:cBhvr>
                                      <p:tavLst>
                                        <p:tav tm="0">
                                          <p:val>
                                            <p:fltVal val="0"/>
                                          </p:val>
                                        </p:tav>
                                        <p:tav tm="100000">
                                          <p:val>
                                            <p:fltVal val="90"/>
                                          </p:val>
                                        </p:tav>
                                      </p:tavLst>
                                    </p:anim>
                                    <p:animEffect transition="out" filter="fade">
                                      <p:cBhvr>
                                        <p:cTn id="42" dur="2000"/>
                                        <p:tgtEl>
                                          <p:spTgt spid="93"/>
                                        </p:tgtEl>
                                      </p:cBhvr>
                                    </p:animEffect>
                                    <p:set>
                                      <p:cBhvr>
                                        <p:cTn id="43" dur="1" fill="hold">
                                          <p:stCondLst>
                                            <p:cond delay="1999"/>
                                          </p:stCondLst>
                                        </p:cTn>
                                        <p:tgtEl>
                                          <p:spTgt spid="93"/>
                                        </p:tgtEl>
                                        <p:attrNameLst>
                                          <p:attrName>style.visibility</p:attrName>
                                        </p:attrNameLst>
                                      </p:cBhvr>
                                      <p:to>
                                        <p:strVal val="hidden"/>
                                      </p:to>
                                    </p:set>
                                  </p:childTnLst>
                                </p:cTn>
                              </p:par>
                            </p:childTnLst>
                          </p:cTn>
                        </p:par>
                        <p:par>
                          <p:cTn id="44" fill="hold" nodeType="afterGroup">
                            <p:stCondLst>
                              <p:cond delay="2000"/>
                            </p:stCondLst>
                            <p:childTnLst>
                              <p:par>
                                <p:cTn id="45" presetID="22" presetClass="entr" presetSubtype="4"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250"/>
                                        <p:tgtEl>
                                          <p:spTgt spid="7"/>
                                        </p:tgtEl>
                                      </p:cBhvr>
                                    </p:animEffect>
                                  </p:childTnLst>
                                </p:cTn>
                              </p:par>
                            </p:childTnLst>
                          </p:cTn>
                        </p:par>
                        <p:par>
                          <p:cTn id="48" fill="hold" nodeType="afterGroup">
                            <p:stCondLst>
                              <p:cond delay="2250"/>
                            </p:stCondLst>
                            <p:childTnLst>
                              <p:par>
                                <p:cTn id="49" presetID="22" presetClass="entr" presetSubtype="4" fill="hold"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down)">
                                      <p:cBhvr>
                                        <p:cTn id="51" dur="250"/>
                                        <p:tgtEl>
                                          <p:spTgt spid="91"/>
                                        </p:tgtEl>
                                      </p:cBhvr>
                                    </p:animEffect>
                                  </p:childTnLst>
                                </p:cTn>
                              </p:par>
                            </p:childTnLst>
                          </p:cTn>
                        </p:par>
                        <p:par>
                          <p:cTn id="52" fill="hold" nodeType="afterGroup">
                            <p:stCondLst>
                              <p:cond delay="2500"/>
                            </p:stCondLst>
                            <p:childTnLst>
                              <p:par>
                                <p:cTn id="53" presetID="2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250"/>
                                        <p:tgtEl>
                                          <p:spTgt spid="12"/>
                                        </p:tgtEl>
                                      </p:cBhvr>
                                    </p:animEffect>
                                  </p:childTnLst>
                                </p:cTn>
                              </p:par>
                            </p:childTnLst>
                          </p:cTn>
                        </p:par>
                        <p:par>
                          <p:cTn id="56" fill="hold" nodeType="afterGroup">
                            <p:stCondLst>
                              <p:cond delay="2750"/>
                            </p:stCondLst>
                            <p:childTnLst>
                              <p:par>
                                <p:cTn id="57" presetID="22" presetClass="entr" presetSubtype="8"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250"/>
                                        <p:tgtEl>
                                          <p:spTgt spid="16"/>
                                        </p:tgtEl>
                                      </p:cBhvr>
                                    </p:animEffect>
                                  </p:childTnLst>
                                </p:cTn>
                              </p:par>
                            </p:childTnLst>
                          </p:cTn>
                        </p:par>
                        <p:par>
                          <p:cTn id="60" fill="hold" nodeType="afterGroup">
                            <p:stCondLst>
                              <p:cond delay="3000"/>
                            </p:stCondLst>
                            <p:childTnLst>
                              <p:par>
                                <p:cTn id="61" presetID="22" presetClass="entr" presetSubtype="2"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250"/>
                                        <p:tgtEl>
                                          <p:spTgt spid="20"/>
                                        </p:tgtEl>
                                      </p:cBhvr>
                                    </p:animEffect>
                                  </p:childTnLst>
                                </p:cTn>
                              </p:par>
                            </p:childTnLst>
                          </p:cTn>
                        </p:par>
                        <p:par>
                          <p:cTn id="64" fill="hold" nodeType="afterGroup">
                            <p:stCondLst>
                              <p:cond delay="3250"/>
                            </p:stCondLst>
                            <p:childTnLst>
                              <p:par>
                                <p:cTn id="65" presetID="22" presetClass="entr" presetSubtype="4"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250"/>
                                        <p:tgtEl>
                                          <p:spTgt spid="15"/>
                                        </p:tgtEl>
                                      </p:cBhvr>
                                    </p:animEffect>
                                  </p:childTnLst>
                                </p:cTn>
                              </p:par>
                            </p:childTnLst>
                          </p:cTn>
                        </p:par>
                        <p:par>
                          <p:cTn id="68" fill="hold" nodeType="afterGroup">
                            <p:stCondLst>
                              <p:cond delay="3500"/>
                            </p:stCondLst>
                            <p:childTnLst>
                              <p:par>
                                <p:cTn id="69" presetID="8" presetClass="entr" presetSubtype="16"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diamond(in)">
                                      <p:cBhvr>
                                        <p:cTn id="71" dur="250"/>
                                        <p:tgtEl>
                                          <p:spTgt spid="19"/>
                                        </p:tgtEl>
                                      </p:cBhvr>
                                    </p:animEffect>
                                  </p:childTnLst>
                                </p:cTn>
                              </p:par>
                            </p:childTnLst>
                          </p:cTn>
                        </p:par>
                        <p:par>
                          <p:cTn id="72" fill="hold" nodeType="afterGroup">
                            <p:stCondLst>
                              <p:cond delay="3750"/>
                            </p:stCondLst>
                            <p:childTnLst>
                              <p:par>
                                <p:cTn id="73" presetID="8" presetClass="entr" presetSubtype="16"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diamond(in)">
                                      <p:cBhvr>
                                        <p:cTn id="75" dur="250"/>
                                        <p:tgtEl>
                                          <p:spTgt spid="17"/>
                                        </p:tgtEl>
                                      </p:cBhvr>
                                    </p:animEffect>
                                  </p:childTnLst>
                                </p:cTn>
                              </p:par>
                            </p:childTnLst>
                          </p:cTn>
                        </p:par>
                        <p:par>
                          <p:cTn id="76" fill="hold" nodeType="afterGroup">
                            <p:stCondLst>
                              <p:cond delay="4000"/>
                            </p:stCondLst>
                            <p:childTnLst>
                              <p:par>
                                <p:cTn id="77" presetID="22" presetClass="entr" presetSubtype="4" fill="hold" nodeType="after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down)">
                                      <p:cBhvr>
                                        <p:cTn id="79" dur="250"/>
                                        <p:tgtEl>
                                          <p:spTgt spid="2"/>
                                        </p:tgtEl>
                                      </p:cBhvr>
                                    </p:animEffect>
                                  </p:childTnLst>
                                </p:cTn>
                              </p:par>
                            </p:childTnLst>
                          </p:cTn>
                        </p:par>
                        <p:par>
                          <p:cTn id="80" fill="hold" nodeType="afterGroup">
                            <p:stCondLst>
                              <p:cond delay="4250"/>
                            </p:stCondLst>
                            <p:childTnLst>
                              <p:par>
                                <p:cTn id="81" presetID="22" presetClass="entr" presetSubtype="4"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down)">
                                      <p:cBhvr>
                                        <p:cTn id="83" dur="250"/>
                                        <p:tgtEl>
                                          <p:spTgt spid="18"/>
                                        </p:tgtEl>
                                      </p:cBhvr>
                                    </p:animEffect>
                                  </p:childTnLst>
                                </p:cTn>
                              </p:par>
                            </p:childTnLst>
                          </p:cTn>
                        </p:par>
                        <p:par>
                          <p:cTn id="84" fill="hold" nodeType="afterGroup">
                            <p:stCondLst>
                              <p:cond delay="4500"/>
                            </p:stCondLst>
                            <p:childTnLst>
                              <p:par>
                                <p:cTn id="85" presetID="22" presetClass="entr" presetSubtype="4"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250"/>
                                        <p:tgtEl>
                                          <p:spTgt spid="3"/>
                                        </p:tgtEl>
                                      </p:cBhvr>
                                    </p:animEffect>
                                  </p:childTnLst>
                                </p:cTn>
                              </p:par>
                            </p:childTnLst>
                          </p:cTn>
                        </p:par>
                        <p:par>
                          <p:cTn id="88" fill="hold" nodeType="afterGroup">
                            <p:stCondLst>
                              <p:cond delay="4750"/>
                            </p:stCondLst>
                            <p:childTnLst>
                              <p:par>
                                <p:cTn id="89" presetID="22" presetClass="entr" presetSubtype="4"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250"/>
                                        <p:tgtEl>
                                          <p:spTgt spid="21"/>
                                        </p:tgtEl>
                                      </p:cBhvr>
                                    </p:animEffect>
                                  </p:childTnLst>
                                </p:cTn>
                              </p:par>
                            </p:childTnLst>
                          </p:cTn>
                        </p:par>
                        <p:par>
                          <p:cTn id="92" fill="hold" nodeType="afterGroup">
                            <p:stCondLst>
                              <p:cond delay="5000"/>
                            </p:stCondLst>
                            <p:childTnLst>
                              <p:par>
                                <p:cTn id="93" presetID="22" presetClass="entr" presetSubtype="4"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down)">
                                      <p:cBhvr>
                                        <p:cTn id="95" dur="250"/>
                                        <p:tgtEl>
                                          <p:spTgt spid="22"/>
                                        </p:tgtEl>
                                      </p:cBhvr>
                                    </p:animEffect>
                                  </p:childTnLst>
                                </p:cTn>
                              </p:par>
                            </p:childTnLst>
                          </p:cTn>
                        </p:par>
                        <p:par>
                          <p:cTn id="96" fill="hold" nodeType="afterGroup">
                            <p:stCondLst>
                              <p:cond delay="5250"/>
                            </p:stCondLst>
                            <p:childTnLst>
                              <p:par>
                                <p:cTn id="97" presetID="22" presetClass="entr" presetSubtype="4" fill="hold"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a:extLst>
              <a:ext uri="{FF2B5EF4-FFF2-40B4-BE49-F238E27FC236}">
                <a16:creationId xmlns:a16="http://schemas.microsoft.com/office/drawing/2014/main" id="{13877F70-5148-45B6-8404-3747390627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69A922-C424-48BD-967E-FC685333C1EE}" type="slidenum">
              <a:rPr lang="en-US" altLang="en-US" sz="1400"/>
              <a:pPr>
                <a:spcBef>
                  <a:spcPct val="0"/>
                </a:spcBef>
                <a:buFontTx/>
                <a:buNone/>
              </a:pPr>
              <a:t>15</a:t>
            </a:fld>
            <a:endParaRPr lang="en-US" altLang="en-US" sz="1400"/>
          </a:p>
        </p:txBody>
      </p:sp>
      <p:grpSp>
        <p:nvGrpSpPr>
          <p:cNvPr id="34819" name="Group 91">
            <a:extLst>
              <a:ext uri="{FF2B5EF4-FFF2-40B4-BE49-F238E27FC236}">
                <a16:creationId xmlns:a16="http://schemas.microsoft.com/office/drawing/2014/main" id="{32B9702E-B312-4A94-9515-B7F20A0AFB52}"/>
              </a:ext>
            </a:extLst>
          </p:cNvPr>
          <p:cNvGrpSpPr>
            <a:grpSpLocks/>
          </p:cNvGrpSpPr>
          <p:nvPr/>
        </p:nvGrpSpPr>
        <p:grpSpPr bwMode="auto">
          <a:xfrm>
            <a:off x="4017964" y="3240089"/>
            <a:ext cx="1419225" cy="1062037"/>
            <a:chOff x="2743184" y="3864934"/>
            <a:chExt cx="1561148" cy="1202557"/>
          </a:xfrm>
        </p:grpSpPr>
        <p:sp>
          <p:nvSpPr>
            <p:cNvPr id="5" name="Line 17">
              <a:extLst>
                <a:ext uri="{FF2B5EF4-FFF2-40B4-BE49-F238E27FC236}">
                  <a16:creationId xmlns:a16="http://schemas.microsoft.com/office/drawing/2014/main" id="{BBFBC256-9A33-416A-A209-5C38FB6D6E3B}"/>
                </a:ext>
              </a:extLst>
            </p:cNvPr>
            <p:cNvSpPr>
              <a:spLocks noChangeShapeType="1"/>
            </p:cNvSpPr>
            <p:nvPr/>
          </p:nvSpPr>
          <p:spPr bwMode="auto">
            <a:xfrm rot="21540000" flipV="1">
              <a:off x="2813034" y="4815835"/>
              <a:ext cx="1363821" cy="251656"/>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6" name="Line 20">
              <a:extLst>
                <a:ext uri="{FF2B5EF4-FFF2-40B4-BE49-F238E27FC236}">
                  <a16:creationId xmlns:a16="http://schemas.microsoft.com/office/drawing/2014/main" id="{4E397F87-0345-4B17-9787-8F03857D93CD}"/>
                </a:ext>
              </a:extLst>
            </p:cNvPr>
            <p:cNvSpPr>
              <a:spLocks noChangeShapeType="1"/>
            </p:cNvSpPr>
            <p:nvPr/>
          </p:nvSpPr>
          <p:spPr bwMode="auto">
            <a:xfrm rot="21540000" flipV="1">
              <a:off x="4166378" y="3864934"/>
              <a:ext cx="137954" cy="938318"/>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7" name="TextBox 6">
              <a:extLst>
                <a:ext uri="{FF2B5EF4-FFF2-40B4-BE49-F238E27FC236}">
                  <a16:creationId xmlns:a16="http://schemas.microsoft.com/office/drawing/2014/main" id="{DF47F3A2-9B2F-4464-9799-F15E204F1494}"/>
                </a:ext>
              </a:extLst>
            </p:cNvPr>
            <p:cNvSpPr txBox="1"/>
            <p:nvPr/>
          </p:nvSpPr>
          <p:spPr bwMode="auto">
            <a:xfrm rot="21540000">
              <a:off x="2743184" y="4382627"/>
              <a:ext cx="1456373" cy="348724"/>
            </a:xfrm>
            <a:prstGeom prst="rect">
              <a:avLst/>
            </a:prstGeom>
            <a:noFill/>
            <a:ln>
              <a:noFill/>
            </a:ln>
          </p:spPr>
          <p:txBody>
            <a:bodyPr>
              <a:spAutoFit/>
            </a:bodyPr>
            <a:lstStyle/>
            <a:p>
              <a:pPr algn="ctr">
                <a:defRPr/>
              </a:pPr>
              <a:r>
                <a:rPr lang="en-GB" sz="1400" b="1" dirty="0">
                  <a:solidFill>
                    <a:schemeClr val="accent1">
                      <a:lumMod val="50000"/>
                    </a:schemeClr>
                  </a:solidFill>
                </a:rPr>
                <a:t>OUTPUT</a:t>
              </a:r>
            </a:p>
          </p:txBody>
        </p:sp>
      </p:grpSp>
      <p:grpSp>
        <p:nvGrpSpPr>
          <p:cNvPr id="34820" name="Group 92">
            <a:extLst>
              <a:ext uri="{FF2B5EF4-FFF2-40B4-BE49-F238E27FC236}">
                <a16:creationId xmlns:a16="http://schemas.microsoft.com/office/drawing/2014/main" id="{9E09D3A8-46DD-4A79-A98E-6959575AD300}"/>
              </a:ext>
            </a:extLst>
          </p:cNvPr>
          <p:cNvGrpSpPr>
            <a:grpSpLocks/>
          </p:cNvGrpSpPr>
          <p:nvPr/>
        </p:nvGrpSpPr>
        <p:grpSpPr bwMode="auto">
          <a:xfrm rot="482314">
            <a:off x="7077076" y="1738313"/>
            <a:ext cx="2187575" cy="1433512"/>
            <a:chOff x="4029068" y="3927200"/>
            <a:chExt cx="2405379" cy="1623340"/>
          </a:xfrm>
        </p:grpSpPr>
        <p:sp>
          <p:nvSpPr>
            <p:cNvPr id="9" name="Line 18">
              <a:extLst>
                <a:ext uri="{FF2B5EF4-FFF2-40B4-BE49-F238E27FC236}">
                  <a16:creationId xmlns:a16="http://schemas.microsoft.com/office/drawing/2014/main" id="{51376D05-D83F-48FE-912C-99AAB87D66EF}"/>
                </a:ext>
              </a:extLst>
            </p:cNvPr>
            <p:cNvSpPr>
              <a:spLocks noChangeShapeType="1"/>
            </p:cNvSpPr>
            <p:nvPr/>
          </p:nvSpPr>
          <p:spPr bwMode="auto">
            <a:xfrm rot="21540000" flipV="1">
              <a:off x="4055167" y="5493529"/>
              <a:ext cx="1375500"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10" name="Line 21">
              <a:extLst>
                <a:ext uri="{FF2B5EF4-FFF2-40B4-BE49-F238E27FC236}">
                  <a16:creationId xmlns:a16="http://schemas.microsoft.com/office/drawing/2014/main" id="{D261FCE6-38F1-46F8-B13A-7C80F1C7A830}"/>
                </a:ext>
              </a:extLst>
            </p:cNvPr>
            <p:cNvSpPr>
              <a:spLocks noChangeShapeType="1"/>
            </p:cNvSpPr>
            <p:nvPr/>
          </p:nvSpPr>
          <p:spPr bwMode="auto">
            <a:xfrm rot="21540000" flipV="1">
              <a:off x="5456843" y="3912317"/>
              <a:ext cx="951330" cy="1601767"/>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11" name="TextBox 10">
              <a:extLst>
                <a:ext uri="{FF2B5EF4-FFF2-40B4-BE49-F238E27FC236}">
                  <a16:creationId xmlns:a16="http://schemas.microsoft.com/office/drawing/2014/main" id="{E7009CE2-A214-41C3-B107-2B2A98241E3C}"/>
                </a:ext>
              </a:extLst>
            </p:cNvPr>
            <p:cNvSpPr txBox="1"/>
            <p:nvPr/>
          </p:nvSpPr>
          <p:spPr bwMode="auto">
            <a:xfrm rot="21540000">
              <a:off x="3966276" y="5066488"/>
              <a:ext cx="1457542" cy="348758"/>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34821" name="Group 95">
            <a:extLst>
              <a:ext uri="{FF2B5EF4-FFF2-40B4-BE49-F238E27FC236}">
                <a16:creationId xmlns:a16="http://schemas.microsoft.com/office/drawing/2014/main" id="{DAEEDB1B-68C9-4FC3-A0F1-788417E2D356}"/>
              </a:ext>
            </a:extLst>
          </p:cNvPr>
          <p:cNvGrpSpPr>
            <a:grpSpLocks/>
          </p:cNvGrpSpPr>
          <p:nvPr/>
        </p:nvGrpSpPr>
        <p:grpSpPr bwMode="auto">
          <a:xfrm>
            <a:off x="2576514" y="5692775"/>
            <a:ext cx="1506537" cy="1042988"/>
            <a:chOff x="671482" y="6451494"/>
            <a:chExt cx="1657191" cy="1182052"/>
          </a:xfrm>
        </p:grpSpPr>
        <p:sp>
          <p:nvSpPr>
            <p:cNvPr id="13" name="Line 10">
              <a:extLst>
                <a:ext uri="{FF2B5EF4-FFF2-40B4-BE49-F238E27FC236}">
                  <a16:creationId xmlns:a16="http://schemas.microsoft.com/office/drawing/2014/main" id="{B44D13F7-AC5E-4A8C-A2B9-F83FB6F2283A}"/>
                </a:ext>
              </a:extLst>
            </p:cNvPr>
            <p:cNvSpPr>
              <a:spLocks noChangeShapeType="1"/>
            </p:cNvSpPr>
            <p:nvPr/>
          </p:nvSpPr>
          <p:spPr bwMode="auto">
            <a:xfrm rot="21540000" flipV="1">
              <a:off x="1034702" y="7633546"/>
              <a:ext cx="1100138" cy="0"/>
            </a:xfrm>
            <a:prstGeom prst="line">
              <a:avLst/>
            </a:prstGeom>
            <a:noFill/>
            <a:ln w="57150">
              <a:solidFill>
                <a:schemeClr val="accent6">
                  <a:lumMod val="50000"/>
                </a:schemeClr>
              </a:solidFill>
              <a:round/>
              <a:headEnd/>
              <a:tailEnd/>
            </a:ln>
          </p:spPr>
          <p:txBody>
            <a:bodyPr wrap="none" anchor="ctr"/>
            <a:lstStyle/>
            <a:p>
              <a:pPr>
                <a:defRPr/>
              </a:pPr>
              <a:endParaRPr lang="en-GB">
                <a:solidFill>
                  <a:schemeClr val="accent1">
                    <a:lumMod val="50000"/>
                  </a:schemeClr>
                </a:solidFill>
              </a:endParaRPr>
            </a:p>
          </p:txBody>
        </p:sp>
        <p:sp>
          <p:nvSpPr>
            <p:cNvPr id="14" name="Line 12">
              <a:extLst>
                <a:ext uri="{FF2B5EF4-FFF2-40B4-BE49-F238E27FC236}">
                  <a16:creationId xmlns:a16="http://schemas.microsoft.com/office/drawing/2014/main" id="{5EC404E6-0A29-457B-8DEF-7F154C3DF568}"/>
                </a:ext>
              </a:extLst>
            </p:cNvPr>
            <p:cNvSpPr>
              <a:spLocks noChangeShapeType="1"/>
            </p:cNvSpPr>
            <p:nvPr/>
          </p:nvSpPr>
          <p:spPr bwMode="auto">
            <a:xfrm rot="21540000" flipV="1">
              <a:off x="2124362" y="6451494"/>
              <a:ext cx="137953" cy="1171257"/>
            </a:xfrm>
            <a:prstGeom prst="line">
              <a:avLst/>
            </a:prstGeom>
            <a:noFill/>
            <a:ln w="57150">
              <a:solidFill>
                <a:schemeClr val="accent6">
                  <a:lumMod val="50000"/>
                </a:schemeClr>
              </a:solidFill>
              <a:round/>
              <a:headEnd/>
              <a:tailEnd type="arrow" w="med" len="med"/>
            </a:ln>
          </p:spPr>
          <p:txBody>
            <a:bodyPr wrap="none" anchor="ctr"/>
            <a:lstStyle/>
            <a:p>
              <a:pPr>
                <a:defRPr/>
              </a:pPr>
              <a:endParaRPr lang="en-GB">
                <a:solidFill>
                  <a:schemeClr val="accent1">
                    <a:lumMod val="50000"/>
                  </a:schemeClr>
                </a:solidFill>
              </a:endParaRPr>
            </a:p>
          </p:txBody>
        </p:sp>
        <p:sp>
          <p:nvSpPr>
            <p:cNvPr id="15" name="TextBox 14">
              <a:extLst>
                <a:ext uri="{FF2B5EF4-FFF2-40B4-BE49-F238E27FC236}">
                  <a16:creationId xmlns:a16="http://schemas.microsoft.com/office/drawing/2014/main" id="{30C8ED7B-2376-49AB-8397-302381E5C83F}"/>
                </a:ext>
              </a:extLst>
            </p:cNvPr>
            <p:cNvSpPr txBox="1"/>
            <p:nvPr/>
          </p:nvSpPr>
          <p:spPr bwMode="auto">
            <a:xfrm rot="21540000">
              <a:off x="671482" y="7214340"/>
              <a:ext cx="1657191" cy="349038"/>
            </a:xfrm>
            <a:prstGeom prst="rect">
              <a:avLst/>
            </a:prstGeom>
            <a:noFill/>
            <a:ln>
              <a:noFill/>
            </a:ln>
          </p:spPr>
          <p:txBody>
            <a:bodyPr>
              <a:spAutoFit/>
            </a:bodyPr>
            <a:lstStyle/>
            <a:p>
              <a:pPr algn="ctr">
                <a:defRPr/>
              </a:pPr>
              <a:r>
                <a:rPr lang="en-GB" sz="1400" b="1" dirty="0">
                  <a:solidFill>
                    <a:schemeClr val="accent1">
                      <a:lumMod val="50000"/>
                    </a:schemeClr>
                  </a:solidFill>
                </a:rPr>
                <a:t>INPUTS</a:t>
              </a:r>
            </a:p>
          </p:txBody>
        </p:sp>
      </p:grpSp>
      <p:grpSp>
        <p:nvGrpSpPr>
          <p:cNvPr id="34822" name="Group 96">
            <a:extLst>
              <a:ext uri="{FF2B5EF4-FFF2-40B4-BE49-F238E27FC236}">
                <a16:creationId xmlns:a16="http://schemas.microsoft.com/office/drawing/2014/main" id="{6FDE1633-2B56-4E9B-B873-E104594F3A2C}"/>
              </a:ext>
            </a:extLst>
          </p:cNvPr>
          <p:cNvGrpSpPr>
            <a:grpSpLocks/>
          </p:cNvGrpSpPr>
          <p:nvPr/>
        </p:nvGrpSpPr>
        <p:grpSpPr bwMode="auto">
          <a:xfrm>
            <a:off x="2032001" y="2922588"/>
            <a:ext cx="1565275" cy="1014412"/>
            <a:chOff x="559416" y="3311520"/>
            <a:chExt cx="1721803" cy="1151096"/>
          </a:xfrm>
        </p:grpSpPr>
        <p:sp>
          <p:nvSpPr>
            <p:cNvPr id="17" name="Line 10">
              <a:extLst>
                <a:ext uri="{FF2B5EF4-FFF2-40B4-BE49-F238E27FC236}">
                  <a16:creationId xmlns:a16="http://schemas.microsoft.com/office/drawing/2014/main" id="{52118DC5-EFAB-4634-865E-46C680CDA789}"/>
                </a:ext>
              </a:extLst>
            </p:cNvPr>
            <p:cNvSpPr>
              <a:spLocks noChangeShapeType="1"/>
            </p:cNvSpPr>
            <p:nvPr/>
          </p:nvSpPr>
          <p:spPr bwMode="auto">
            <a:xfrm rot="21540000" flipV="1">
              <a:off x="1158380" y="4462616"/>
              <a:ext cx="1100138"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18" name="Line 12">
              <a:extLst>
                <a:ext uri="{FF2B5EF4-FFF2-40B4-BE49-F238E27FC236}">
                  <a16:creationId xmlns:a16="http://schemas.microsoft.com/office/drawing/2014/main" id="{195E0A06-CB21-4839-9F4B-CC3A8070D236}"/>
                </a:ext>
              </a:extLst>
            </p:cNvPr>
            <p:cNvSpPr>
              <a:spLocks noChangeShapeType="1"/>
            </p:cNvSpPr>
            <p:nvPr/>
          </p:nvSpPr>
          <p:spPr bwMode="auto">
            <a:xfrm rot="-60000" flipH="1" flipV="1">
              <a:off x="1895298" y="3311520"/>
              <a:ext cx="354488" cy="1143890"/>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19" name="TextBox 18">
              <a:extLst>
                <a:ext uri="{FF2B5EF4-FFF2-40B4-BE49-F238E27FC236}">
                  <a16:creationId xmlns:a16="http://schemas.microsoft.com/office/drawing/2014/main" id="{D4278E6E-37AB-4FFB-85BA-A5E56F295454}"/>
                </a:ext>
              </a:extLst>
            </p:cNvPr>
            <p:cNvSpPr txBox="1"/>
            <p:nvPr/>
          </p:nvSpPr>
          <p:spPr bwMode="auto">
            <a:xfrm rot="21540000">
              <a:off x="559416" y="4023074"/>
              <a:ext cx="1721803" cy="347671"/>
            </a:xfrm>
            <a:prstGeom prst="rect">
              <a:avLst/>
            </a:prstGeom>
            <a:noFill/>
            <a:ln>
              <a:noFill/>
            </a:ln>
          </p:spPr>
          <p:txBody>
            <a:bodyPr>
              <a:spAutoFit/>
            </a:bodyPr>
            <a:lstStyle/>
            <a:p>
              <a:pPr algn="r">
                <a:defRPr/>
              </a:pPr>
              <a:r>
                <a:rPr lang="en-GB" sz="1400" b="1" dirty="0">
                  <a:solidFill>
                    <a:schemeClr val="accent1">
                      <a:lumMod val="50000"/>
                    </a:schemeClr>
                  </a:solidFill>
                </a:rPr>
                <a:t>ACTIVITY</a:t>
              </a:r>
            </a:p>
          </p:txBody>
        </p:sp>
      </p:grpSp>
      <p:grpSp>
        <p:nvGrpSpPr>
          <p:cNvPr id="34823" name="Group 97">
            <a:extLst>
              <a:ext uri="{FF2B5EF4-FFF2-40B4-BE49-F238E27FC236}">
                <a16:creationId xmlns:a16="http://schemas.microsoft.com/office/drawing/2014/main" id="{C73E3956-9B8B-4966-BED0-060F4D1AA67D}"/>
              </a:ext>
            </a:extLst>
          </p:cNvPr>
          <p:cNvGrpSpPr>
            <a:grpSpLocks/>
          </p:cNvGrpSpPr>
          <p:nvPr/>
        </p:nvGrpSpPr>
        <p:grpSpPr bwMode="auto">
          <a:xfrm>
            <a:off x="1166812" y="3873501"/>
            <a:ext cx="1508126" cy="1135063"/>
            <a:chOff x="-392289" y="4390149"/>
            <a:chExt cx="1657192" cy="1286910"/>
          </a:xfrm>
        </p:grpSpPr>
        <p:sp>
          <p:nvSpPr>
            <p:cNvPr id="21" name="Line 10">
              <a:extLst>
                <a:ext uri="{FF2B5EF4-FFF2-40B4-BE49-F238E27FC236}">
                  <a16:creationId xmlns:a16="http://schemas.microsoft.com/office/drawing/2014/main" id="{FAB32453-1487-4DCA-85EC-2708CC9FEA62}"/>
                </a:ext>
              </a:extLst>
            </p:cNvPr>
            <p:cNvSpPr>
              <a:spLocks noChangeShapeType="1"/>
            </p:cNvSpPr>
            <p:nvPr/>
          </p:nvSpPr>
          <p:spPr bwMode="auto">
            <a:xfrm rot="21540000" flipV="1">
              <a:off x="-29451" y="5677059"/>
              <a:ext cx="1100724" cy="0"/>
            </a:xfrm>
            <a:prstGeom prst="line">
              <a:avLst/>
            </a:prstGeom>
            <a:noFill/>
            <a:ln w="57150">
              <a:solidFill>
                <a:schemeClr val="accent6">
                  <a:lumMod val="50000"/>
                </a:schemeClr>
              </a:solidFill>
              <a:round/>
              <a:headEnd/>
              <a:tailEnd/>
            </a:ln>
          </p:spPr>
          <p:txBody>
            <a:bodyPr wrap="none" anchor="ctr"/>
            <a:lstStyle/>
            <a:p>
              <a:pPr>
                <a:defRPr/>
              </a:pPr>
              <a:endParaRPr lang="en-GB">
                <a:solidFill>
                  <a:schemeClr val="accent1">
                    <a:lumMod val="50000"/>
                  </a:schemeClr>
                </a:solidFill>
              </a:endParaRPr>
            </a:p>
          </p:txBody>
        </p:sp>
        <p:sp>
          <p:nvSpPr>
            <p:cNvPr id="22" name="Line 12">
              <a:extLst>
                <a:ext uri="{FF2B5EF4-FFF2-40B4-BE49-F238E27FC236}">
                  <a16:creationId xmlns:a16="http://schemas.microsoft.com/office/drawing/2014/main" id="{02B85394-3776-4A25-BF04-37FBD8D83E3E}"/>
                </a:ext>
              </a:extLst>
            </p:cNvPr>
            <p:cNvSpPr>
              <a:spLocks noChangeShapeType="1"/>
            </p:cNvSpPr>
            <p:nvPr/>
          </p:nvSpPr>
          <p:spPr bwMode="auto">
            <a:xfrm rot="21540000" flipV="1">
              <a:off x="1060806" y="4390149"/>
              <a:ext cx="137809" cy="1274310"/>
            </a:xfrm>
            <a:prstGeom prst="line">
              <a:avLst/>
            </a:prstGeom>
            <a:noFill/>
            <a:ln w="57150">
              <a:solidFill>
                <a:schemeClr val="accent6">
                  <a:lumMod val="50000"/>
                </a:schemeClr>
              </a:solidFill>
              <a:round/>
              <a:headEnd/>
              <a:tailEnd type="arrow" w="med" len="med"/>
            </a:ln>
          </p:spPr>
          <p:txBody>
            <a:bodyPr wrap="none" anchor="ctr"/>
            <a:lstStyle/>
            <a:p>
              <a:pPr>
                <a:defRPr/>
              </a:pPr>
              <a:endParaRPr lang="en-GB">
                <a:solidFill>
                  <a:schemeClr val="accent1">
                    <a:lumMod val="50000"/>
                  </a:schemeClr>
                </a:solidFill>
              </a:endParaRPr>
            </a:p>
          </p:txBody>
        </p:sp>
        <p:sp>
          <p:nvSpPr>
            <p:cNvPr id="23" name="TextBox 22">
              <a:extLst>
                <a:ext uri="{FF2B5EF4-FFF2-40B4-BE49-F238E27FC236}">
                  <a16:creationId xmlns:a16="http://schemas.microsoft.com/office/drawing/2014/main" id="{447F8C02-DD74-4FCC-BB2C-B37A2D2B125C}"/>
                </a:ext>
              </a:extLst>
            </p:cNvPr>
            <p:cNvSpPr txBox="1"/>
            <p:nvPr/>
          </p:nvSpPr>
          <p:spPr bwMode="auto">
            <a:xfrm rot="21540000">
              <a:off x="-392289" y="5236089"/>
              <a:ext cx="1657192" cy="349175"/>
            </a:xfrm>
            <a:prstGeom prst="rect">
              <a:avLst/>
            </a:prstGeom>
            <a:noFill/>
            <a:ln>
              <a:noFill/>
            </a:ln>
          </p:spPr>
          <p:txBody>
            <a:bodyPr>
              <a:spAutoFit/>
            </a:bodyPr>
            <a:lstStyle/>
            <a:p>
              <a:pPr algn="ctr">
                <a:defRPr/>
              </a:pPr>
              <a:r>
                <a:rPr lang="en-GB" sz="1400" b="1" dirty="0">
                  <a:solidFill>
                    <a:schemeClr val="accent1">
                      <a:lumMod val="50000"/>
                    </a:schemeClr>
                  </a:solidFill>
                </a:rPr>
                <a:t>INPUTS</a:t>
              </a:r>
            </a:p>
          </p:txBody>
        </p:sp>
      </p:grpSp>
      <p:grpSp>
        <p:nvGrpSpPr>
          <p:cNvPr id="34824" name="Group 98">
            <a:extLst>
              <a:ext uri="{FF2B5EF4-FFF2-40B4-BE49-F238E27FC236}">
                <a16:creationId xmlns:a16="http://schemas.microsoft.com/office/drawing/2014/main" id="{DDD2AE1D-8B82-4F46-BFFA-62A429BE262B}"/>
              </a:ext>
            </a:extLst>
          </p:cNvPr>
          <p:cNvGrpSpPr>
            <a:grpSpLocks/>
          </p:cNvGrpSpPr>
          <p:nvPr/>
        </p:nvGrpSpPr>
        <p:grpSpPr bwMode="auto">
          <a:xfrm>
            <a:off x="2162175" y="1663700"/>
            <a:ext cx="3246438" cy="3079750"/>
            <a:chOff x="702292" y="1830827"/>
            <a:chExt cx="3571443" cy="3489045"/>
          </a:xfrm>
        </p:grpSpPr>
        <p:sp>
          <p:nvSpPr>
            <p:cNvPr id="25" name="Line 10">
              <a:extLst>
                <a:ext uri="{FF2B5EF4-FFF2-40B4-BE49-F238E27FC236}">
                  <a16:creationId xmlns:a16="http://schemas.microsoft.com/office/drawing/2014/main" id="{FCD1DAC9-1BDF-4C22-98BC-928F97850025}"/>
                </a:ext>
              </a:extLst>
            </p:cNvPr>
            <p:cNvSpPr>
              <a:spLocks noChangeShapeType="1"/>
            </p:cNvSpPr>
            <p:nvPr/>
          </p:nvSpPr>
          <p:spPr bwMode="auto">
            <a:xfrm rot="21540000" flipV="1">
              <a:off x="1301317" y="5319872"/>
              <a:ext cx="1100249"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26" name="Line 12">
              <a:extLst>
                <a:ext uri="{FF2B5EF4-FFF2-40B4-BE49-F238E27FC236}">
                  <a16:creationId xmlns:a16="http://schemas.microsoft.com/office/drawing/2014/main" id="{B8FDF0A8-A3A0-4544-B177-48CDC0D7FFE9}"/>
                </a:ext>
              </a:extLst>
            </p:cNvPr>
            <p:cNvSpPr>
              <a:spLocks noChangeShapeType="1"/>
            </p:cNvSpPr>
            <p:nvPr/>
          </p:nvSpPr>
          <p:spPr bwMode="auto">
            <a:xfrm rot="21540000" flipV="1">
              <a:off x="2371876" y="1830827"/>
              <a:ext cx="1901859" cy="3462068"/>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27" name="TextBox 26">
              <a:extLst>
                <a:ext uri="{FF2B5EF4-FFF2-40B4-BE49-F238E27FC236}">
                  <a16:creationId xmlns:a16="http://schemas.microsoft.com/office/drawing/2014/main" id="{A69B2A2C-14C0-47CD-AE38-F2FEE810FB2B}"/>
                </a:ext>
              </a:extLst>
            </p:cNvPr>
            <p:cNvSpPr txBox="1"/>
            <p:nvPr/>
          </p:nvSpPr>
          <p:spPr bwMode="auto">
            <a:xfrm rot="21540000">
              <a:off x="702292" y="4879246"/>
              <a:ext cx="1721977" cy="348905"/>
            </a:xfrm>
            <a:prstGeom prst="rect">
              <a:avLst/>
            </a:prstGeom>
            <a:noFill/>
            <a:ln>
              <a:noFill/>
            </a:ln>
          </p:spPr>
          <p:txBody>
            <a:bodyPr>
              <a:spAutoFit/>
            </a:bodyPr>
            <a:lstStyle/>
            <a:p>
              <a:pPr algn="r">
                <a:defRPr/>
              </a:pPr>
              <a:r>
                <a:rPr lang="en-GB" sz="1400" b="1" dirty="0">
                  <a:solidFill>
                    <a:schemeClr val="accent1">
                      <a:lumMod val="50000"/>
                    </a:schemeClr>
                  </a:solidFill>
                </a:rPr>
                <a:t>ACTIVITY</a:t>
              </a:r>
            </a:p>
          </p:txBody>
        </p:sp>
      </p:grpSp>
      <p:grpSp>
        <p:nvGrpSpPr>
          <p:cNvPr id="34825" name="Group 99">
            <a:extLst>
              <a:ext uri="{FF2B5EF4-FFF2-40B4-BE49-F238E27FC236}">
                <a16:creationId xmlns:a16="http://schemas.microsoft.com/office/drawing/2014/main" id="{43DCB541-9788-413C-A77A-6595902C331B}"/>
              </a:ext>
            </a:extLst>
          </p:cNvPr>
          <p:cNvGrpSpPr>
            <a:grpSpLocks/>
          </p:cNvGrpSpPr>
          <p:nvPr/>
        </p:nvGrpSpPr>
        <p:grpSpPr bwMode="auto">
          <a:xfrm>
            <a:off x="1296987" y="4629150"/>
            <a:ext cx="1506538" cy="1136650"/>
            <a:chOff x="-249413" y="5247405"/>
            <a:chExt cx="1657192" cy="1286910"/>
          </a:xfrm>
        </p:grpSpPr>
        <p:sp>
          <p:nvSpPr>
            <p:cNvPr id="29" name="Line 10">
              <a:extLst>
                <a:ext uri="{FF2B5EF4-FFF2-40B4-BE49-F238E27FC236}">
                  <a16:creationId xmlns:a16="http://schemas.microsoft.com/office/drawing/2014/main" id="{4F4B6613-91C4-4E94-B511-32369E71739F}"/>
                </a:ext>
              </a:extLst>
            </p:cNvPr>
            <p:cNvSpPr>
              <a:spLocks noChangeShapeType="1"/>
            </p:cNvSpPr>
            <p:nvPr/>
          </p:nvSpPr>
          <p:spPr bwMode="auto">
            <a:xfrm rot="21540000" flipV="1">
              <a:off x="113808" y="6534315"/>
              <a:ext cx="1100138" cy="0"/>
            </a:xfrm>
            <a:prstGeom prst="line">
              <a:avLst/>
            </a:prstGeom>
            <a:noFill/>
            <a:ln w="57150">
              <a:solidFill>
                <a:schemeClr val="accent6">
                  <a:lumMod val="50000"/>
                </a:schemeClr>
              </a:solidFill>
              <a:round/>
              <a:headEnd/>
              <a:tailEnd/>
            </a:ln>
          </p:spPr>
          <p:txBody>
            <a:bodyPr wrap="none" anchor="ctr"/>
            <a:lstStyle/>
            <a:p>
              <a:pPr>
                <a:defRPr/>
              </a:pPr>
              <a:endParaRPr lang="en-GB">
                <a:solidFill>
                  <a:schemeClr val="accent1">
                    <a:lumMod val="50000"/>
                  </a:schemeClr>
                </a:solidFill>
              </a:endParaRPr>
            </a:p>
          </p:txBody>
        </p:sp>
        <p:sp>
          <p:nvSpPr>
            <p:cNvPr id="30" name="Line 12">
              <a:extLst>
                <a:ext uri="{FF2B5EF4-FFF2-40B4-BE49-F238E27FC236}">
                  <a16:creationId xmlns:a16="http://schemas.microsoft.com/office/drawing/2014/main" id="{D0A64A57-7C36-4B27-9EEA-B318F4E25E74}"/>
                </a:ext>
              </a:extLst>
            </p:cNvPr>
            <p:cNvSpPr>
              <a:spLocks noChangeShapeType="1"/>
            </p:cNvSpPr>
            <p:nvPr/>
          </p:nvSpPr>
          <p:spPr bwMode="auto">
            <a:xfrm rot="21540000" flipV="1">
              <a:off x="1203468" y="5247405"/>
              <a:ext cx="137953" cy="1274329"/>
            </a:xfrm>
            <a:prstGeom prst="line">
              <a:avLst/>
            </a:prstGeom>
            <a:noFill/>
            <a:ln w="57150">
              <a:solidFill>
                <a:schemeClr val="accent6">
                  <a:lumMod val="50000"/>
                </a:schemeClr>
              </a:solidFill>
              <a:round/>
              <a:headEnd/>
              <a:tailEnd type="arrow" w="med" len="med"/>
            </a:ln>
          </p:spPr>
          <p:txBody>
            <a:bodyPr wrap="none" anchor="ctr"/>
            <a:lstStyle/>
            <a:p>
              <a:pPr>
                <a:defRPr/>
              </a:pPr>
              <a:endParaRPr lang="en-GB">
                <a:solidFill>
                  <a:schemeClr val="accent1">
                    <a:lumMod val="50000"/>
                  </a:schemeClr>
                </a:solidFill>
              </a:endParaRPr>
            </a:p>
          </p:txBody>
        </p:sp>
        <p:sp>
          <p:nvSpPr>
            <p:cNvPr id="31" name="TextBox 30">
              <a:extLst>
                <a:ext uri="{FF2B5EF4-FFF2-40B4-BE49-F238E27FC236}">
                  <a16:creationId xmlns:a16="http://schemas.microsoft.com/office/drawing/2014/main" id="{94508E95-7E45-4D84-88F4-34BE94BA240B}"/>
                </a:ext>
              </a:extLst>
            </p:cNvPr>
            <p:cNvSpPr txBox="1"/>
            <p:nvPr/>
          </p:nvSpPr>
          <p:spPr bwMode="auto">
            <a:xfrm rot="21540000">
              <a:off x="-249413" y="6093962"/>
              <a:ext cx="1657192" cy="348688"/>
            </a:xfrm>
            <a:prstGeom prst="rect">
              <a:avLst/>
            </a:prstGeom>
            <a:noFill/>
            <a:ln>
              <a:noFill/>
            </a:ln>
          </p:spPr>
          <p:txBody>
            <a:bodyPr>
              <a:spAutoFit/>
            </a:bodyPr>
            <a:lstStyle/>
            <a:p>
              <a:pPr algn="ctr">
                <a:defRPr/>
              </a:pPr>
              <a:r>
                <a:rPr lang="en-GB" sz="1400" b="1" dirty="0">
                  <a:solidFill>
                    <a:schemeClr val="accent1">
                      <a:lumMod val="50000"/>
                    </a:schemeClr>
                  </a:solidFill>
                </a:rPr>
                <a:t>INPUTS</a:t>
              </a:r>
            </a:p>
          </p:txBody>
        </p:sp>
      </p:grpSp>
      <p:grpSp>
        <p:nvGrpSpPr>
          <p:cNvPr id="34826" name="Group 100">
            <a:extLst>
              <a:ext uri="{FF2B5EF4-FFF2-40B4-BE49-F238E27FC236}">
                <a16:creationId xmlns:a16="http://schemas.microsoft.com/office/drawing/2014/main" id="{938E7486-34A2-48FC-A24C-23E37276E41C}"/>
              </a:ext>
            </a:extLst>
          </p:cNvPr>
          <p:cNvGrpSpPr>
            <a:grpSpLocks/>
          </p:cNvGrpSpPr>
          <p:nvPr/>
        </p:nvGrpSpPr>
        <p:grpSpPr bwMode="auto">
          <a:xfrm>
            <a:off x="2420938" y="4422776"/>
            <a:ext cx="1670050" cy="1012825"/>
            <a:chOff x="988044" y="4958958"/>
            <a:chExt cx="1836489" cy="1146732"/>
          </a:xfrm>
        </p:grpSpPr>
        <p:sp>
          <p:nvSpPr>
            <p:cNvPr id="33" name="TextBox 32">
              <a:extLst>
                <a:ext uri="{FF2B5EF4-FFF2-40B4-BE49-F238E27FC236}">
                  <a16:creationId xmlns:a16="http://schemas.microsoft.com/office/drawing/2014/main" id="{12627378-DB76-4227-87BA-47F18A08EA1B}"/>
                </a:ext>
              </a:extLst>
            </p:cNvPr>
            <p:cNvSpPr txBox="1"/>
            <p:nvPr/>
          </p:nvSpPr>
          <p:spPr bwMode="auto">
            <a:xfrm rot="21540000">
              <a:off x="988044" y="5665331"/>
              <a:ext cx="1723017" cy="348693"/>
            </a:xfrm>
            <a:prstGeom prst="rect">
              <a:avLst/>
            </a:prstGeom>
            <a:noFill/>
            <a:ln>
              <a:noFill/>
            </a:ln>
          </p:spPr>
          <p:txBody>
            <a:bodyPr>
              <a:spAutoFit/>
            </a:bodyPr>
            <a:lstStyle/>
            <a:p>
              <a:pPr algn="r">
                <a:defRPr/>
              </a:pPr>
              <a:r>
                <a:rPr lang="en-GB" sz="1400" b="1" dirty="0">
                  <a:solidFill>
                    <a:schemeClr val="accent1">
                      <a:lumMod val="50000"/>
                    </a:schemeClr>
                  </a:solidFill>
                </a:rPr>
                <a:t>ACTIVITY</a:t>
              </a:r>
            </a:p>
          </p:txBody>
        </p:sp>
        <p:sp>
          <p:nvSpPr>
            <p:cNvPr id="34" name="Line 10">
              <a:extLst>
                <a:ext uri="{FF2B5EF4-FFF2-40B4-BE49-F238E27FC236}">
                  <a16:creationId xmlns:a16="http://schemas.microsoft.com/office/drawing/2014/main" id="{1A1DAEB6-6CC2-4BBA-9E86-6A77D3027A6B}"/>
                </a:ext>
              </a:extLst>
            </p:cNvPr>
            <p:cNvSpPr>
              <a:spLocks noChangeShapeType="1"/>
            </p:cNvSpPr>
            <p:nvPr/>
          </p:nvSpPr>
          <p:spPr bwMode="auto">
            <a:xfrm rot="21540000" flipV="1">
              <a:off x="1588569" y="6105690"/>
              <a:ext cx="1098052"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35" name="Line 12">
              <a:extLst>
                <a:ext uri="{FF2B5EF4-FFF2-40B4-BE49-F238E27FC236}">
                  <a16:creationId xmlns:a16="http://schemas.microsoft.com/office/drawing/2014/main" id="{02F91938-EBF8-4D9A-B6DB-955B145AD65A}"/>
                </a:ext>
              </a:extLst>
            </p:cNvPr>
            <p:cNvSpPr>
              <a:spLocks noChangeShapeType="1"/>
            </p:cNvSpPr>
            <p:nvPr/>
          </p:nvSpPr>
          <p:spPr bwMode="auto">
            <a:xfrm rot="21540000" flipV="1">
              <a:off x="2677893" y="4958958"/>
              <a:ext cx="146640" cy="1134151"/>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grpSp>
      <p:grpSp>
        <p:nvGrpSpPr>
          <p:cNvPr id="34827" name="Group 101">
            <a:extLst>
              <a:ext uri="{FF2B5EF4-FFF2-40B4-BE49-F238E27FC236}">
                <a16:creationId xmlns:a16="http://schemas.microsoft.com/office/drawing/2014/main" id="{5A5CC09E-2022-405F-B30A-F2E1F877E099}"/>
              </a:ext>
            </a:extLst>
          </p:cNvPr>
          <p:cNvGrpSpPr>
            <a:grpSpLocks/>
          </p:cNvGrpSpPr>
          <p:nvPr/>
        </p:nvGrpSpPr>
        <p:grpSpPr bwMode="auto">
          <a:xfrm>
            <a:off x="1484312" y="5319713"/>
            <a:ext cx="1508126" cy="1136650"/>
            <a:chOff x="36339" y="6033223"/>
            <a:chExt cx="1657192" cy="1286910"/>
          </a:xfrm>
        </p:grpSpPr>
        <p:sp>
          <p:nvSpPr>
            <p:cNvPr id="37" name="Line 10">
              <a:extLst>
                <a:ext uri="{FF2B5EF4-FFF2-40B4-BE49-F238E27FC236}">
                  <a16:creationId xmlns:a16="http://schemas.microsoft.com/office/drawing/2014/main" id="{708347BD-1B50-493D-A979-B67182693907}"/>
                </a:ext>
              </a:extLst>
            </p:cNvPr>
            <p:cNvSpPr>
              <a:spLocks noChangeShapeType="1"/>
            </p:cNvSpPr>
            <p:nvPr/>
          </p:nvSpPr>
          <p:spPr bwMode="auto">
            <a:xfrm rot="21540000" flipV="1">
              <a:off x="399178" y="7320133"/>
              <a:ext cx="1100723" cy="0"/>
            </a:xfrm>
            <a:prstGeom prst="line">
              <a:avLst/>
            </a:prstGeom>
            <a:noFill/>
            <a:ln w="57150">
              <a:solidFill>
                <a:schemeClr val="accent6">
                  <a:lumMod val="50000"/>
                </a:schemeClr>
              </a:solidFill>
              <a:round/>
              <a:headEnd/>
              <a:tailEnd/>
            </a:ln>
          </p:spPr>
          <p:txBody>
            <a:bodyPr wrap="none" anchor="ctr"/>
            <a:lstStyle/>
            <a:p>
              <a:pPr>
                <a:defRPr/>
              </a:pPr>
              <a:endParaRPr lang="en-GB">
                <a:solidFill>
                  <a:schemeClr val="accent1">
                    <a:lumMod val="50000"/>
                  </a:schemeClr>
                </a:solidFill>
              </a:endParaRPr>
            </a:p>
          </p:txBody>
        </p:sp>
        <p:sp>
          <p:nvSpPr>
            <p:cNvPr id="38" name="Line 12">
              <a:extLst>
                <a:ext uri="{FF2B5EF4-FFF2-40B4-BE49-F238E27FC236}">
                  <a16:creationId xmlns:a16="http://schemas.microsoft.com/office/drawing/2014/main" id="{1B43E9AD-0EE0-4BA0-8AB4-0D582A360A1F}"/>
                </a:ext>
              </a:extLst>
            </p:cNvPr>
            <p:cNvSpPr>
              <a:spLocks noChangeShapeType="1"/>
            </p:cNvSpPr>
            <p:nvPr/>
          </p:nvSpPr>
          <p:spPr bwMode="auto">
            <a:xfrm rot="21540000" flipV="1">
              <a:off x="1489434" y="6033223"/>
              <a:ext cx="137809" cy="1274328"/>
            </a:xfrm>
            <a:prstGeom prst="line">
              <a:avLst/>
            </a:prstGeom>
            <a:noFill/>
            <a:ln w="57150">
              <a:solidFill>
                <a:schemeClr val="accent6">
                  <a:lumMod val="50000"/>
                </a:schemeClr>
              </a:solidFill>
              <a:round/>
              <a:headEnd/>
              <a:tailEnd type="arrow" w="med" len="med"/>
            </a:ln>
          </p:spPr>
          <p:txBody>
            <a:bodyPr wrap="none" anchor="ctr"/>
            <a:lstStyle/>
            <a:p>
              <a:pPr>
                <a:defRPr/>
              </a:pPr>
              <a:endParaRPr lang="en-GB">
                <a:solidFill>
                  <a:schemeClr val="accent1">
                    <a:lumMod val="50000"/>
                  </a:schemeClr>
                </a:solidFill>
              </a:endParaRPr>
            </a:p>
          </p:txBody>
        </p:sp>
        <p:sp>
          <p:nvSpPr>
            <p:cNvPr id="39" name="TextBox 38">
              <a:extLst>
                <a:ext uri="{FF2B5EF4-FFF2-40B4-BE49-F238E27FC236}">
                  <a16:creationId xmlns:a16="http://schemas.microsoft.com/office/drawing/2014/main" id="{97A3D958-9174-45BB-8A1B-10D1A8001A1C}"/>
                </a:ext>
              </a:extLst>
            </p:cNvPr>
            <p:cNvSpPr txBox="1"/>
            <p:nvPr/>
          </p:nvSpPr>
          <p:spPr bwMode="auto">
            <a:xfrm rot="21540000">
              <a:off x="36339" y="6879779"/>
              <a:ext cx="1657192" cy="348688"/>
            </a:xfrm>
            <a:prstGeom prst="rect">
              <a:avLst/>
            </a:prstGeom>
            <a:noFill/>
            <a:ln>
              <a:noFill/>
            </a:ln>
          </p:spPr>
          <p:txBody>
            <a:bodyPr>
              <a:spAutoFit/>
            </a:bodyPr>
            <a:lstStyle/>
            <a:p>
              <a:pPr algn="ctr">
                <a:defRPr/>
              </a:pPr>
              <a:r>
                <a:rPr lang="en-GB" sz="1400" b="1" dirty="0">
                  <a:solidFill>
                    <a:schemeClr val="accent1">
                      <a:lumMod val="50000"/>
                    </a:schemeClr>
                  </a:solidFill>
                </a:rPr>
                <a:t>INPUTS</a:t>
              </a:r>
            </a:p>
          </p:txBody>
        </p:sp>
      </p:grpSp>
      <p:grpSp>
        <p:nvGrpSpPr>
          <p:cNvPr id="34828" name="Group 102">
            <a:extLst>
              <a:ext uri="{FF2B5EF4-FFF2-40B4-BE49-F238E27FC236}">
                <a16:creationId xmlns:a16="http://schemas.microsoft.com/office/drawing/2014/main" id="{1499C1D0-587E-40BB-8AAE-3CFC661B2FE7}"/>
              </a:ext>
            </a:extLst>
          </p:cNvPr>
          <p:cNvGrpSpPr>
            <a:grpSpLocks/>
          </p:cNvGrpSpPr>
          <p:nvPr/>
        </p:nvGrpSpPr>
        <p:grpSpPr bwMode="auto">
          <a:xfrm>
            <a:off x="1914526" y="2039939"/>
            <a:ext cx="1323975" cy="839787"/>
            <a:chOff x="429555" y="2311492"/>
            <a:chExt cx="1456373" cy="953032"/>
          </a:xfrm>
        </p:grpSpPr>
        <p:sp>
          <p:nvSpPr>
            <p:cNvPr id="41" name="Line 17">
              <a:extLst>
                <a:ext uri="{FF2B5EF4-FFF2-40B4-BE49-F238E27FC236}">
                  <a16:creationId xmlns:a16="http://schemas.microsoft.com/office/drawing/2014/main" id="{BA063709-1CB2-44BF-84C5-75EF04F37F34}"/>
                </a:ext>
              </a:extLst>
            </p:cNvPr>
            <p:cNvSpPr>
              <a:spLocks noChangeShapeType="1"/>
            </p:cNvSpPr>
            <p:nvPr/>
          </p:nvSpPr>
          <p:spPr bwMode="auto">
            <a:xfrm rot="60000" flipH="1" flipV="1">
              <a:off x="455749" y="3264524"/>
              <a:ext cx="1238091"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42" name="Line 20">
              <a:extLst>
                <a:ext uri="{FF2B5EF4-FFF2-40B4-BE49-F238E27FC236}">
                  <a16:creationId xmlns:a16="http://schemas.microsoft.com/office/drawing/2014/main" id="{8B2865FB-6CEB-4FB8-A394-9E145AF08C8E}"/>
                </a:ext>
              </a:extLst>
            </p:cNvPr>
            <p:cNvSpPr>
              <a:spLocks noChangeShapeType="1"/>
            </p:cNvSpPr>
            <p:nvPr/>
          </p:nvSpPr>
          <p:spPr bwMode="auto">
            <a:xfrm rot="60000" flipV="1">
              <a:off x="462734" y="2311492"/>
              <a:ext cx="344011" cy="945826"/>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43" name="TextBox 42">
              <a:extLst>
                <a:ext uri="{FF2B5EF4-FFF2-40B4-BE49-F238E27FC236}">
                  <a16:creationId xmlns:a16="http://schemas.microsoft.com/office/drawing/2014/main" id="{0D8FA2DD-D554-4731-AFA5-FC6B859AC19C}"/>
                </a:ext>
              </a:extLst>
            </p:cNvPr>
            <p:cNvSpPr txBox="1"/>
            <p:nvPr/>
          </p:nvSpPr>
          <p:spPr bwMode="auto">
            <a:xfrm rot="60000" flipH="1">
              <a:off x="429555" y="2846559"/>
              <a:ext cx="1456373" cy="349505"/>
            </a:xfrm>
            <a:prstGeom prst="rect">
              <a:avLst/>
            </a:prstGeom>
            <a:noFill/>
            <a:ln>
              <a:noFill/>
            </a:ln>
          </p:spPr>
          <p:txBody>
            <a:bodyPr>
              <a:spAutoFit/>
            </a:bodyPr>
            <a:lstStyle/>
            <a:p>
              <a:pPr algn="ctr">
                <a:defRPr/>
              </a:pPr>
              <a:r>
                <a:rPr lang="en-GB" sz="1400" b="1" dirty="0">
                  <a:solidFill>
                    <a:schemeClr val="accent1">
                      <a:lumMod val="50000"/>
                    </a:schemeClr>
                  </a:solidFill>
                </a:rPr>
                <a:t>OUTPUT</a:t>
              </a:r>
            </a:p>
          </p:txBody>
        </p:sp>
      </p:grpSp>
      <p:grpSp>
        <p:nvGrpSpPr>
          <p:cNvPr id="34829" name="Group 103">
            <a:extLst>
              <a:ext uri="{FF2B5EF4-FFF2-40B4-BE49-F238E27FC236}">
                <a16:creationId xmlns:a16="http://schemas.microsoft.com/office/drawing/2014/main" id="{31FD4191-34D4-4919-8F3D-0CA30A904B9E}"/>
              </a:ext>
            </a:extLst>
          </p:cNvPr>
          <p:cNvGrpSpPr>
            <a:grpSpLocks/>
          </p:cNvGrpSpPr>
          <p:nvPr/>
        </p:nvGrpSpPr>
        <p:grpSpPr bwMode="auto">
          <a:xfrm>
            <a:off x="5189538" y="1171576"/>
            <a:ext cx="1612900" cy="1298575"/>
            <a:chOff x="4032003" y="1272006"/>
            <a:chExt cx="1773730" cy="1473573"/>
          </a:xfrm>
        </p:grpSpPr>
        <p:sp>
          <p:nvSpPr>
            <p:cNvPr id="45" name="Line 17">
              <a:extLst>
                <a:ext uri="{FF2B5EF4-FFF2-40B4-BE49-F238E27FC236}">
                  <a16:creationId xmlns:a16="http://schemas.microsoft.com/office/drawing/2014/main" id="{B6C6AACE-E377-4A8B-B8CA-4FCB08B9A502}"/>
                </a:ext>
              </a:extLst>
            </p:cNvPr>
            <p:cNvSpPr>
              <a:spLocks noChangeShapeType="1"/>
            </p:cNvSpPr>
            <p:nvPr/>
          </p:nvSpPr>
          <p:spPr bwMode="auto">
            <a:xfrm rot="21540000" flipV="1">
              <a:off x="4292126" y="1693542"/>
              <a:ext cx="1241262"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46" name="Line 20">
              <a:extLst>
                <a:ext uri="{FF2B5EF4-FFF2-40B4-BE49-F238E27FC236}">
                  <a16:creationId xmlns:a16="http://schemas.microsoft.com/office/drawing/2014/main" id="{B6932E76-5D18-49A6-ADE4-F01141DC826C}"/>
                </a:ext>
              </a:extLst>
            </p:cNvPr>
            <p:cNvSpPr>
              <a:spLocks noChangeShapeType="1"/>
            </p:cNvSpPr>
            <p:nvPr/>
          </p:nvSpPr>
          <p:spPr bwMode="auto">
            <a:xfrm rot="-60000">
              <a:off x="5542117" y="1680932"/>
              <a:ext cx="263616" cy="1064647"/>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47" name="TextBox 46">
              <a:extLst>
                <a:ext uri="{FF2B5EF4-FFF2-40B4-BE49-F238E27FC236}">
                  <a16:creationId xmlns:a16="http://schemas.microsoft.com/office/drawing/2014/main" id="{521EFB2D-2A83-456B-8B45-080C230124CB}"/>
                </a:ext>
              </a:extLst>
            </p:cNvPr>
            <p:cNvSpPr txBox="1"/>
            <p:nvPr/>
          </p:nvSpPr>
          <p:spPr bwMode="auto">
            <a:xfrm rot="21540000">
              <a:off x="4032003" y="1272006"/>
              <a:ext cx="1455995" cy="349478"/>
            </a:xfrm>
            <a:prstGeom prst="rect">
              <a:avLst/>
            </a:prstGeom>
            <a:noFill/>
            <a:ln>
              <a:noFill/>
            </a:ln>
          </p:spPr>
          <p:txBody>
            <a:bodyPr>
              <a:spAutoFit/>
            </a:bodyPr>
            <a:lstStyle/>
            <a:p>
              <a:pPr algn="ctr">
                <a:defRPr/>
              </a:pPr>
              <a:r>
                <a:rPr lang="en-GB" sz="1400" b="1" dirty="0">
                  <a:solidFill>
                    <a:schemeClr val="accent1">
                      <a:lumMod val="50000"/>
                    </a:schemeClr>
                  </a:solidFill>
                </a:rPr>
                <a:t>OUTPUT</a:t>
              </a:r>
            </a:p>
          </p:txBody>
        </p:sp>
      </p:grpSp>
      <p:grpSp>
        <p:nvGrpSpPr>
          <p:cNvPr id="34830" name="Group 134">
            <a:extLst>
              <a:ext uri="{FF2B5EF4-FFF2-40B4-BE49-F238E27FC236}">
                <a16:creationId xmlns:a16="http://schemas.microsoft.com/office/drawing/2014/main" id="{EA1577D4-5C2B-4EB9-A9ED-05A194453C06}"/>
              </a:ext>
            </a:extLst>
          </p:cNvPr>
          <p:cNvGrpSpPr>
            <a:grpSpLocks/>
          </p:cNvGrpSpPr>
          <p:nvPr/>
        </p:nvGrpSpPr>
        <p:grpSpPr bwMode="auto">
          <a:xfrm>
            <a:off x="3757613" y="5067301"/>
            <a:ext cx="1885950" cy="688975"/>
            <a:chOff x="2518664" y="5672150"/>
            <a:chExt cx="2073028" cy="780761"/>
          </a:xfrm>
        </p:grpSpPr>
        <p:grpSp>
          <p:nvGrpSpPr>
            <p:cNvPr id="34879" name="Group 94">
              <a:extLst>
                <a:ext uri="{FF2B5EF4-FFF2-40B4-BE49-F238E27FC236}">
                  <a16:creationId xmlns:a16="http://schemas.microsoft.com/office/drawing/2014/main" id="{78DA139A-D99C-4A52-BF19-BC800974610C}"/>
                </a:ext>
              </a:extLst>
            </p:cNvPr>
            <p:cNvGrpSpPr>
              <a:grpSpLocks/>
            </p:cNvGrpSpPr>
            <p:nvPr/>
          </p:nvGrpSpPr>
          <p:grpSpPr bwMode="auto">
            <a:xfrm>
              <a:off x="2518664" y="5672150"/>
              <a:ext cx="1722288" cy="780761"/>
              <a:chOff x="2518664" y="5672150"/>
              <a:chExt cx="1722288" cy="780761"/>
            </a:xfrm>
          </p:grpSpPr>
          <p:sp>
            <p:nvSpPr>
              <p:cNvPr id="51" name="Line 10">
                <a:extLst>
                  <a:ext uri="{FF2B5EF4-FFF2-40B4-BE49-F238E27FC236}">
                    <a16:creationId xmlns:a16="http://schemas.microsoft.com/office/drawing/2014/main" id="{E111F657-777D-4589-8539-51FA55435006}"/>
                  </a:ext>
                </a:extLst>
              </p:cNvPr>
              <p:cNvSpPr>
                <a:spLocks noChangeShapeType="1"/>
              </p:cNvSpPr>
              <p:nvPr/>
            </p:nvSpPr>
            <p:spPr bwMode="auto">
              <a:xfrm rot="21540000" flipV="1">
                <a:off x="2742021" y="6415133"/>
                <a:ext cx="581076" cy="37778"/>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52" name="Line 12">
                <a:extLst>
                  <a:ext uri="{FF2B5EF4-FFF2-40B4-BE49-F238E27FC236}">
                    <a16:creationId xmlns:a16="http://schemas.microsoft.com/office/drawing/2014/main" id="{B58093D5-AF09-4208-92D0-EC337378CEA3}"/>
                  </a:ext>
                </a:extLst>
              </p:cNvPr>
              <p:cNvSpPr>
                <a:spLocks noChangeShapeType="1"/>
              </p:cNvSpPr>
              <p:nvPr/>
            </p:nvSpPr>
            <p:spPr bwMode="auto">
              <a:xfrm rot="21540000" flipV="1">
                <a:off x="3316116" y="5672150"/>
                <a:ext cx="748594" cy="730389"/>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53" name="TextBox 52">
                <a:extLst>
                  <a:ext uri="{FF2B5EF4-FFF2-40B4-BE49-F238E27FC236}">
                    <a16:creationId xmlns:a16="http://schemas.microsoft.com/office/drawing/2014/main" id="{DEB53649-5636-45B1-85BF-30E1B658799C}"/>
                  </a:ext>
                </a:extLst>
              </p:cNvPr>
              <p:cNvSpPr txBox="1"/>
              <p:nvPr/>
            </p:nvSpPr>
            <p:spPr bwMode="auto">
              <a:xfrm rot="21540000">
                <a:off x="2518664" y="6094913"/>
                <a:ext cx="1722288" cy="349004"/>
              </a:xfrm>
              <a:prstGeom prst="rect">
                <a:avLst/>
              </a:prstGeom>
              <a:noFill/>
              <a:ln>
                <a:noFill/>
              </a:ln>
            </p:spPr>
            <p:txBody>
              <a:bodyPr>
                <a:spAutoFit/>
              </a:bodyPr>
              <a:lstStyle/>
              <a:p>
                <a:pPr algn="r">
                  <a:defRPr/>
                </a:pPr>
                <a:r>
                  <a:rPr lang="en-GB" sz="1400" b="1" dirty="0">
                    <a:solidFill>
                      <a:schemeClr val="accent1">
                        <a:lumMod val="50000"/>
                      </a:schemeClr>
                    </a:solidFill>
                  </a:rPr>
                  <a:t>ACTIVITY</a:t>
                </a:r>
              </a:p>
            </p:txBody>
          </p:sp>
        </p:grpSp>
        <p:sp>
          <p:nvSpPr>
            <p:cNvPr id="50" name="Line 12">
              <a:extLst>
                <a:ext uri="{FF2B5EF4-FFF2-40B4-BE49-F238E27FC236}">
                  <a16:creationId xmlns:a16="http://schemas.microsoft.com/office/drawing/2014/main" id="{E4AA9C3B-F85D-48A9-965C-AEF41B027C08}"/>
                </a:ext>
              </a:extLst>
            </p:cNvPr>
            <p:cNvSpPr>
              <a:spLocks noChangeShapeType="1"/>
            </p:cNvSpPr>
            <p:nvPr/>
          </p:nvSpPr>
          <p:spPr bwMode="auto">
            <a:xfrm rot="21540000" flipV="1">
              <a:off x="3162559" y="6398941"/>
              <a:ext cx="1429133" cy="46774"/>
            </a:xfrm>
            <a:custGeom>
              <a:avLst/>
              <a:gdLst>
                <a:gd name="T0" fmla="*/ 0 w 1429789"/>
                <a:gd name="T1" fmla="*/ 0 h 46492"/>
                <a:gd name="T2" fmla="*/ 1429789 w 1429789"/>
                <a:gd name="T3" fmla="*/ 46492 h 46492"/>
                <a:gd name="T4" fmla="*/ 0 60000 65536"/>
                <a:gd name="T5" fmla="*/ 0 60000 65536"/>
                <a:gd name="T6" fmla="*/ 0 w 1429789"/>
                <a:gd name="T7" fmla="*/ 0 h 46492"/>
                <a:gd name="T8" fmla="*/ 1429789 w 1429789"/>
                <a:gd name="T9" fmla="*/ 46492 h 46492"/>
              </a:gdLst>
              <a:ahLst/>
              <a:cxnLst>
                <a:cxn ang="T4">
                  <a:pos x="T0" y="T1"/>
                </a:cxn>
                <a:cxn ang="T5">
                  <a:pos x="T2" y="T3"/>
                </a:cxn>
              </a:cxnLst>
              <a:rect l="T6" t="T7" r="T8" b="T9"/>
              <a:pathLst>
                <a:path w="1429789" h="46492">
                  <a:moveTo>
                    <a:pt x="0" y="0"/>
                  </a:moveTo>
                  <a:lnTo>
                    <a:pt x="1429789" y="46492"/>
                  </a:lnTo>
                </a:path>
              </a:pathLst>
            </a:cu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grpSp>
      <p:grpSp>
        <p:nvGrpSpPr>
          <p:cNvPr id="34831" name="Group 104">
            <a:extLst>
              <a:ext uri="{FF2B5EF4-FFF2-40B4-BE49-F238E27FC236}">
                <a16:creationId xmlns:a16="http://schemas.microsoft.com/office/drawing/2014/main" id="{4E9D60CA-0D0C-4FE1-942E-BF10433258F0}"/>
              </a:ext>
            </a:extLst>
          </p:cNvPr>
          <p:cNvGrpSpPr>
            <a:grpSpLocks/>
          </p:cNvGrpSpPr>
          <p:nvPr/>
        </p:nvGrpSpPr>
        <p:grpSpPr bwMode="auto">
          <a:xfrm>
            <a:off x="4213225" y="3681414"/>
            <a:ext cx="3511550" cy="668337"/>
            <a:chOff x="2240065" y="3347184"/>
            <a:chExt cx="3863872" cy="756467"/>
          </a:xfrm>
        </p:grpSpPr>
        <p:sp>
          <p:nvSpPr>
            <p:cNvPr id="55" name="Line 17">
              <a:extLst>
                <a:ext uri="{FF2B5EF4-FFF2-40B4-BE49-F238E27FC236}">
                  <a16:creationId xmlns:a16="http://schemas.microsoft.com/office/drawing/2014/main" id="{93DE54BE-5152-457A-A850-85DD6C7AA84B}"/>
                </a:ext>
              </a:extLst>
            </p:cNvPr>
            <p:cNvSpPr>
              <a:spLocks noChangeShapeType="1"/>
            </p:cNvSpPr>
            <p:nvPr/>
          </p:nvSpPr>
          <p:spPr bwMode="auto">
            <a:xfrm rot="21540000" flipV="1">
              <a:off x="2240065" y="3783814"/>
              <a:ext cx="3367787" cy="319837"/>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56" name="Line 20">
              <a:extLst>
                <a:ext uri="{FF2B5EF4-FFF2-40B4-BE49-F238E27FC236}">
                  <a16:creationId xmlns:a16="http://schemas.microsoft.com/office/drawing/2014/main" id="{2E9E5436-D6C9-4624-A080-8401A90E2875}"/>
                </a:ext>
              </a:extLst>
            </p:cNvPr>
            <p:cNvSpPr>
              <a:spLocks noChangeShapeType="1"/>
            </p:cNvSpPr>
            <p:nvPr/>
          </p:nvSpPr>
          <p:spPr bwMode="auto">
            <a:xfrm rot="21540000" flipV="1">
              <a:off x="5600865" y="3390308"/>
              <a:ext cx="503072" cy="357570"/>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57" name="TextBox 56">
              <a:extLst>
                <a:ext uri="{FF2B5EF4-FFF2-40B4-BE49-F238E27FC236}">
                  <a16:creationId xmlns:a16="http://schemas.microsoft.com/office/drawing/2014/main" id="{FC3C160D-0262-444F-9D54-E2885171D6CE}"/>
                </a:ext>
              </a:extLst>
            </p:cNvPr>
            <p:cNvSpPr txBox="1"/>
            <p:nvPr/>
          </p:nvSpPr>
          <p:spPr bwMode="auto">
            <a:xfrm rot="21540000">
              <a:off x="4172001" y="3347184"/>
              <a:ext cx="1455066" cy="348586"/>
            </a:xfrm>
            <a:prstGeom prst="rect">
              <a:avLst/>
            </a:prstGeom>
            <a:noFill/>
            <a:ln>
              <a:noFill/>
            </a:ln>
          </p:spPr>
          <p:txBody>
            <a:bodyPr>
              <a:spAutoFit/>
            </a:bodyPr>
            <a:lstStyle/>
            <a:p>
              <a:pPr algn="ctr">
                <a:defRPr/>
              </a:pPr>
              <a:r>
                <a:rPr lang="en-GB" sz="1400" b="1" dirty="0">
                  <a:solidFill>
                    <a:schemeClr val="accent1">
                      <a:lumMod val="50000"/>
                    </a:schemeClr>
                  </a:solidFill>
                </a:rPr>
                <a:t>OUTPUT</a:t>
              </a:r>
            </a:p>
          </p:txBody>
        </p:sp>
      </p:grpSp>
      <p:grpSp>
        <p:nvGrpSpPr>
          <p:cNvPr id="34832" name="Group 105">
            <a:extLst>
              <a:ext uri="{FF2B5EF4-FFF2-40B4-BE49-F238E27FC236}">
                <a16:creationId xmlns:a16="http://schemas.microsoft.com/office/drawing/2014/main" id="{6B895D59-BC97-43AD-9463-DA7BC354B9BC}"/>
              </a:ext>
            </a:extLst>
          </p:cNvPr>
          <p:cNvGrpSpPr>
            <a:grpSpLocks/>
          </p:cNvGrpSpPr>
          <p:nvPr/>
        </p:nvGrpSpPr>
        <p:grpSpPr bwMode="auto">
          <a:xfrm>
            <a:off x="5900739" y="5221288"/>
            <a:ext cx="3952875" cy="1319212"/>
            <a:chOff x="4814886" y="5918952"/>
            <a:chExt cx="4348232" cy="1493162"/>
          </a:xfrm>
        </p:grpSpPr>
        <p:sp>
          <p:nvSpPr>
            <p:cNvPr id="59" name="Line 17">
              <a:extLst>
                <a:ext uri="{FF2B5EF4-FFF2-40B4-BE49-F238E27FC236}">
                  <a16:creationId xmlns:a16="http://schemas.microsoft.com/office/drawing/2014/main" id="{B80D2CDF-64EA-4DBD-BC8E-33BA212E76D1}"/>
                </a:ext>
              </a:extLst>
            </p:cNvPr>
            <p:cNvSpPr>
              <a:spLocks noChangeShapeType="1"/>
            </p:cNvSpPr>
            <p:nvPr/>
          </p:nvSpPr>
          <p:spPr bwMode="auto">
            <a:xfrm rot="21540000" flipV="1">
              <a:off x="5006977" y="6335816"/>
              <a:ext cx="1239857"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60" name="Line 20">
              <a:extLst>
                <a:ext uri="{FF2B5EF4-FFF2-40B4-BE49-F238E27FC236}">
                  <a16:creationId xmlns:a16="http://schemas.microsoft.com/office/drawing/2014/main" id="{1ADE92E0-C57D-47F5-8E3C-F2207D54375D}"/>
                </a:ext>
              </a:extLst>
            </p:cNvPr>
            <p:cNvSpPr>
              <a:spLocks noChangeShapeType="1"/>
            </p:cNvSpPr>
            <p:nvPr/>
          </p:nvSpPr>
          <p:spPr bwMode="auto">
            <a:xfrm rot="-60000">
              <a:off x="6255565" y="6299879"/>
              <a:ext cx="2907553" cy="1112235"/>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61" name="TextBox 60">
              <a:extLst>
                <a:ext uri="{FF2B5EF4-FFF2-40B4-BE49-F238E27FC236}">
                  <a16:creationId xmlns:a16="http://schemas.microsoft.com/office/drawing/2014/main" id="{D8880AEC-1CA6-4820-A55E-E0FFFEA9ADE9}"/>
                </a:ext>
              </a:extLst>
            </p:cNvPr>
            <p:cNvSpPr txBox="1"/>
            <p:nvPr/>
          </p:nvSpPr>
          <p:spPr bwMode="auto">
            <a:xfrm rot="21540000">
              <a:off x="4814886" y="5918952"/>
              <a:ext cx="1456396" cy="348584"/>
            </a:xfrm>
            <a:prstGeom prst="rect">
              <a:avLst/>
            </a:prstGeom>
            <a:noFill/>
            <a:ln>
              <a:noFill/>
              <a:prstDash val="dash"/>
            </a:ln>
          </p:spPr>
          <p:txBody>
            <a:bodyPr>
              <a:spAutoFit/>
            </a:bodyPr>
            <a:lstStyle/>
            <a:p>
              <a:pPr algn="ctr">
                <a:defRPr/>
              </a:pPr>
              <a:r>
                <a:rPr lang="en-GB" sz="1400" b="1" dirty="0">
                  <a:solidFill>
                    <a:schemeClr val="accent1">
                      <a:lumMod val="50000"/>
                    </a:schemeClr>
                  </a:solidFill>
                </a:rPr>
                <a:t>OUTPUT</a:t>
              </a:r>
            </a:p>
          </p:txBody>
        </p:sp>
      </p:grpSp>
      <p:sp>
        <p:nvSpPr>
          <p:cNvPr id="62" name="Line 12">
            <a:extLst>
              <a:ext uri="{FF2B5EF4-FFF2-40B4-BE49-F238E27FC236}">
                <a16:creationId xmlns:a16="http://schemas.microsoft.com/office/drawing/2014/main" id="{C4E39C0F-0CED-447E-B00B-1E1FE9B00587}"/>
              </a:ext>
            </a:extLst>
          </p:cNvPr>
          <p:cNvSpPr>
            <a:spLocks noChangeShapeType="1"/>
          </p:cNvSpPr>
          <p:nvPr/>
        </p:nvSpPr>
        <p:spPr bwMode="auto">
          <a:xfrm rot="21540000" flipV="1">
            <a:off x="3556000" y="3057526"/>
            <a:ext cx="858838" cy="868363"/>
          </a:xfrm>
          <a:custGeom>
            <a:avLst/>
            <a:gdLst>
              <a:gd name="T0" fmla="*/ 0 w 946006"/>
              <a:gd name="T1" fmla="*/ 0 h 983772"/>
              <a:gd name="T2" fmla="*/ 705581 w 946006"/>
              <a:gd name="T3" fmla="*/ 677304 h 983772"/>
              <a:gd name="T4" fmla="*/ 0 60000 65536"/>
              <a:gd name="T5" fmla="*/ 0 60000 65536"/>
              <a:gd name="T6" fmla="*/ 0 w 946006"/>
              <a:gd name="T7" fmla="*/ 0 h 983772"/>
              <a:gd name="T8" fmla="*/ 946006 w 946006"/>
              <a:gd name="T9" fmla="*/ 983772 h 983772"/>
            </a:gdLst>
            <a:ahLst/>
            <a:cxnLst>
              <a:cxn ang="T4">
                <a:pos x="T0" y="T1"/>
              </a:cxn>
              <a:cxn ang="T5">
                <a:pos x="T2" y="T3"/>
              </a:cxn>
            </a:cxnLst>
            <a:rect l="T6" t="T7" r="T8" b="T9"/>
            <a:pathLst>
              <a:path w="946006" h="983772">
                <a:moveTo>
                  <a:pt x="0" y="0"/>
                </a:moveTo>
                <a:lnTo>
                  <a:pt x="946006" y="983772"/>
                </a:lnTo>
              </a:path>
            </a:pathLst>
          </a:custGeom>
          <a:noFill/>
          <a:ln w="57150">
            <a:solidFill>
              <a:schemeClr val="accent6">
                <a:lumMod val="50000"/>
              </a:schemeClr>
            </a:solidFill>
            <a:prstDash val="dash"/>
            <a:round/>
            <a:headEnd/>
            <a:tailEnd type="arrow" w="med" len="med"/>
          </a:ln>
        </p:spPr>
        <p:txBody>
          <a:bodyPr wrap="none" lIns="82058" tIns="41029" rIns="82058" bIns="41029" anchor="ctr"/>
          <a:lstStyle/>
          <a:p>
            <a:pPr>
              <a:defRPr/>
            </a:pPr>
            <a:endParaRPr lang="en-GB">
              <a:solidFill>
                <a:schemeClr val="accent1">
                  <a:lumMod val="50000"/>
                </a:schemeClr>
              </a:solidFill>
            </a:endParaRPr>
          </a:p>
        </p:txBody>
      </p:sp>
      <p:grpSp>
        <p:nvGrpSpPr>
          <p:cNvPr id="34834" name="Group 106">
            <a:extLst>
              <a:ext uri="{FF2B5EF4-FFF2-40B4-BE49-F238E27FC236}">
                <a16:creationId xmlns:a16="http://schemas.microsoft.com/office/drawing/2014/main" id="{E16B7F79-8533-43E3-A478-0468B56FE49D}"/>
              </a:ext>
            </a:extLst>
          </p:cNvPr>
          <p:cNvGrpSpPr>
            <a:grpSpLocks/>
          </p:cNvGrpSpPr>
          <p:nvPr/>
        </p:nvGrpSpPr>
        <p:grpSpPr bwMode="auto">
          <a:xfrm rot="20814954">
            <a:off x="3173414" y="957264"/>
            <a:ext cx="2085975" cy="835025"/>
            <a:chOff x="4029068" y="4601890"/>
            <a:chExt cx="2294186" cy="948650"/>
          </a:xfrm>
        </p:grpSpPr>
        <p:sp>
          <p:nvSpPr>
            <p:cNvPr id="64" name="Line 18">
              <a:extLst>
                <a:ext uri="{FF2B5EF4-FFF2-40B4-BE49-F238E27FC236}">
                  <a16:creationId xmlns:a16="http://schemas.microsoft.com/office/drawing/2014/main" id="{81AFA963-9123-4E00-9601-2B7800D69858}"/>
                </a:ext>
              </a:extLst>
            </p:cNvPr>
            <p:cNvSpPr>
              <a:spLocks noChangeShapeType="1"/>
            </p:cNvSpPr>
            <p:nvPr/>
          </p:nvSpPr>
          <p:spPr bwMode="auto">
            <a:xfrm rot="21540000" flipV="1">
              <a:off x="4097100" y="5508158"/>
              <a:ext cx="1375813"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65" name="Line 21">
              <a:extLst>
                <a:ext uri="{FF2B5EF4-FFF2-40B4-BE49-F238E27FC236}">
                  <a16:creationId xmlns:a16="http://schemas.microsoft.com/office/drawing/2014/main" id="{42B46692-1C52-4A2B-B183-4D3C71009227}"/>
                </a:ext>
              </a:extLst>
            </p:cNvPr>
            <p:cNvSpPr>
              <a:spLocks noChangeShapeType="1"/>
            </p:cNvSpPr>
            <p:nvPr/>
          </p:nvSpPr>
          <p:spPr bwMode="auto">
            <a:xfrm rot="21540000" flipV="1">
              <a:off x="5450331" y="4549165"/>
              <a:ext cx="834567" cy="930615"/>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66" name="TextBox 65">
              <a:extLst>
                <a:ext uri="{FF2B5EF4-FFF2-40B4-BE49-F238E27FC236}">
                  <a16:creationId xmlns:a16="http://schemas.microsoft.com/office/drawing/2014/main" id="{C72709BB-4455-4B43-B55B-B2AAF2D3874C}"/>
                </a:ext>
              </a:extLst>
            </p:cNvPr>
            <p:cNvSpPr txBox="1"/>
            <p:nvPr/>
          </p:nvSpPr>
          <p:spPr bwMode="auto">
            <a:xfrm rot="21540000">
              <a:off x="4023257" y="5108494"/>
              <a:ext cx="1456127" cy="349882"/>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34835" name="Group 110">
            <a:extLst>
              <a:ext uri="{FF2B5EF4-FFF2-40B4-BE49-F238E27FC236}">
                <a16:creationId xmlns:a16="http://schemas.microsoft.com/office/drawing/2014/main" id="{724C9066-8F1D-40E5-9681-ED5361A2FF90}"/>
              </a:ext>
            </a:extLst>
          </p:cNvPr>
          <p:cNvGrpSpPr>
            <a:grpSpLocks/>
          </p:cNvGrpSpPr>
          <p:nvPr/>
        </p:nvGrpSpPr>
        <p:grpSpPr bwMode="auto">
          <a:xfrm>
            <a:off x="5316538" y="2365375"/>
            <a:ext cx="2278062" cy="520700"/>
            <a:chOff x="4029068" y="4960923"/>
            <a:chExt cx="2505367" cy="589617"/>
          </a:xfrm>
        </p:grpSpPr>
        <p:sp>
          <p:nvSpPr>
            <p:cNvPr id="68" name="Line 18">
              <a:extLst>
                <a:ext uri="{FF2B5EF4-FFF2-40B4-BE49-F238E27FC236}">
                  <a16:creationId xmlns:a16="http://schemas.microsoft.com/office/drawing/2014/main" id="{DBA75887-8997-44C7-8B0B-49021E482F9F}"/>
                </a:ext>
              </a:extLst>
            </p:cNvPr>
            <p:cNvSpPr>
              <a:spLocks noChangeShapeType="1"/>
            </p:cNvSpPr>
            <p:nvPr/>
          </p:nvSpPr>
          <p:spPr bwMode="auto">
            <a:xfrm rot="21540000" flipV="1">
              <a:off x="4121600" y="5550540"/>
              <a:ext cx="1375770"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69" name="Line 21">
              <a:extLst>
                <a:ext uri="{FF2B5EF4-FFF2-40B4-BE49-F238E27FC236}">
                  <a16:creationId xmlns:a16="http://schemas.microsoft.com/office/drawing/2014/main" id="{A73FB74F-B9A6-45FD-8DF5-FD31C2308983}"/>
                </a:ext>
              </a:extLst>
            </p:cNvPr>
            <p:cNvSpPr>
              <a:spLocks noChangeShapeType="1"/>
            </p:cNvSpPr>
            <p:nvPr/>
          </p:nvSpPr>
          <p:spPr bwMode="auto">
            <a:xfrm rot="21540000" flipV="1">
              <a:off x="5492133" y="4960923"/>
              <a:ext cx="1042302" cy="569844"/>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70" name="TextBox 69">
              <a:extLst>
                <a:ext uri="{FF2B5EF4-FFF2-40B4-BE49-F238E27FC236}">
                  <a16:creationId xmlns:a16="http://schemas.microsoft.com/office/drawing/2014/main" id="{8DBD09B2-0350-40C0-B396-69242369D397}"/>
                </a:ext>
              </a:extLst>
            </p:cNvPr>
            <p:cNvSpPr txBox="1"/>
            <p:nvPr/>
          </p:nvSpPr>
          <p:spPr bwMode="auto">
            <a:xfrm rot="21540000">
              <a:off x="4029068" y="5115518"/>
              <a:ext cx="1456081" cy="348737"/>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34836" name="Group 114">
            <a:extLst>
              <a:ext uri="{FF2B5EF4-FFF2-40B4-BE49-F238E27FC236}">
                <a16:creationId xmlns:a16="http://schemas.microsoft.com/office/drawing/2014/main" id="{3BE6CEAF-33AC-4A5A-AB2F-532F73D0C167}"/>
              </a:ext>
            </a:extLst>
          </p:cNvPr>
          <p:cNvGrpSpPr>
            <a:grpSpLocks/>
          </p:cNvGrpSpPr>
          <p:nvPr/>
        </p:nvGrpSpPr>
        <p:grpSpPr bwMode="auto">
          <a:xfrm rot="2012174">
            <a:off x="8564563" y="4375151"/>
            <a:ext cx="1333500" cy="849313"/>
            <a:chOff x="4029068" y="4586699"/>
            <a:chExt cx="1468240" cy="963841"/>
          </a:xfrm>
        </p:grpSpPr>
        <p:sp>
          <p:nvSpPr>
            <p:cNvPr id="72" name="Line 18">
              <a:extLst>
                <a:ext uri="{FF2B5EF4-FFF2-40B4-BE49-F238E27FC236}">
                  <a16:creationId xmlns:a16="http://schemas.microsoft.com/office/drawing/2014/main" id="{44B4746A-B460-4AFF-BD6E-BD37362A7819}"/>
                </a:ext>
              </a:extLst>
            </p:cNvPr>
            <p:cNvSpPr>
              <a:spLocks noChangeShapeType="1"/>
            </p:cNvSpPr>
            <p:nvPr/>
          </p:nvSpPr>
          <p:spPr bwMode="auto">
            <a:xfrm rot="21540000" flipV="1">
              <a:off x="4118004" y="5550667"/>
              <a:ext cx="1375602"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3" name="Line 21">
              <a:extLst>
                <a:ext uri="{FF2B5EF4-FFF2-40B4-BE49-F238E27FC236}">
                  <a16:creationId xmlns:a16="http://schemas.microsoft.com/office/drawing/2014/main" id="{7AE7DD6A-CD56-4ED1-8C76-89E7FAED3FAA}"/>
                </a:ext>
              </a:extLst>
            </p:cNvPr>
            <p:cNvSpPr>
              <a:spLocks noChangeShapeType="1"/>
            </p:cNvSpPr>
            <p:nvPr/>
          </p:nvSpPr>
          <p:spPr bwMode="auto">
            <a:xfrm rot="-60000" flipH="1" flipV="1">
              <a:off x="5105459" y="4584933"/>
              <a:ext cx="381043" cy="954833"/>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74" name="TextBox 73">
              <a:extLst>
                <a:ext uri="{FF2B5EF4-FFF2-40B4-BE49-F238E27FC236}">
                  <a16:creationId xmlns:a16="http://schemas.microsoft.com/office/drawing/2014/main" id="{05F6C2D1-668B-4FC2-83AC-539C01996650}"/>
                </a:ext>
              </a:extLst>
            </p:cNvPr>
            <p:cNvSpPr txBox="1"/>
            <p:nvPr/>
          </p:nvSpPr>
          <p:spPr bwMode="auto">
            <a:xfrm rot="21540000">
              <a:off x="4026951" y="5113950"/>
              <a:ext cx="1457753" cy="349505"/>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34837" name="Group 118">
            <a:extLst>
              <a:ext uri="{FF2B5EF4-FFF2-40B4-BE49-F238E27FC236}">
                <a16:creationId xmlns:a16="http://schemas.microsoft.com/office/drawing/2014/main" id="{AE841586-7A25-4A8B-8AB9-35C450B5ADBC}"/>
              </a:ext>
            </a:extLst>
          </p:cNvPr>
          <p:cNvGrpSpPr>
            <a:grpSpLocks/>
          </p:cNvGrpSpPr>
          <p:nvPr/>
        </p:nvGrpSpPr>
        <p:grpSpPr bwMode="auto">
          <a:xfrm>
            <a:off x="5186364" y="4119564"/>
            <a:ext cx="1335087" cy="719137"/>
            <a:chOff x="4029068" y="4737560"/>
            <a:chExt cx="1468240" cy="812980"/>
          </a:xfrm>
        </p:grpSpPr>
        <p:sp>
          <p:nvSpPr>
            <p:cNvPr id="76" name="Line 18">
              <a:extLst>
                <a:ext uri="{FF2B5EF4-FFF2-40B4-BE49-F238E27FC236}">
                  <a16:creationId xmlns:a16="http://schemas.microsoft.com/office/drawing/2014/main" id="{0E05DF41-5538-4A14-9BE9-DF1A7B71B803}"/>
                </a:ext>
              </a:extLst>
            </p:cNvPr>
            <p:cNvSpPr>
              <a:spLocks noChangeShapeType="1"/>
            </p:cNvSpPr>
            <p:nvPr/>
          </p:nvSpPr>
          <p:spPr bwMode="auto">
            <a:xfrm rot="21540000" flipV="1">
              <a:off x="4121596" y="5550540"/>
              <a:ext cx="1375712"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77" name="Line 21">
              <a:extLst>
                <a:ext uri="{FF2B5EF4-FFF2-40B4-BE49-F238E27FC236}">
                  <a16:creationId xmlns:a16="http://schemas.microsoft.com/office/drawing/2014/main" id="{2AE36DFF-16A2-4A9F-BCD9-542E9F1623EB}"/>
                </a:ext>
              </a:extLst>
            </p:cNvPr>
            <p:cNvSpPr>
              <a:spLocks noChangeShapeType="1"/>
            </p:cNvSpPr>
            <p:nvPr/>
          </p:nvSpPr>
          <p:spPr bwMode="auto">
            <a:xfrm rot="-60000" flipH="1" flipV="1">
              <a:off x="4821673" y="4737560"/>
              <a:ext cx="668651" cy="805801"/>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78" name="TextBox 77">
              <a:extLst>
                <a:ext uri="{FF2B5EF4-FFF2-40B4-BE49-F238E27FC236}">
                  <a16:creationId xmlns:a16="http://schemas.microsoft.com/office/drawing/2014/main" id="{5CB59305-F970-4CC1-97C3-EC3C9A96E43D}"/>
                </a:ext>
              </a:extLst>
            </p:cNvPr>
            <p:cNvSpPr txBox="1"/>
            <p:nvPr/>
          </p:nvSpPr>
          <p:spPr bwMode="auto">
            <a:xfrm rot="21540000">
              <a:off x="4029068" y="5114438"/>
              <a:ext cx="1457765" cy="349958"/>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34838" name="Group 126">
            <a:extLst>
              <a:ext uri="{FF2B5EF4-FFF2-40B4-BE49-F238E27FC236}">
                <a16:creationId xmlns:a16="http://schemas.microsoft.com/office/drawing/2014/main" id="{F90FAD92-6582-4F35-9DF6-944F370D6F31}"/>
              </a:ext>
            </a:extLst>
          </p:cNvPr>
          <p:cNvGrpSpPr>
            <a:grpSpLocks/>
          </p:cNvGrpSpPr>
          <p:nvPr/>
        </p:nvGrpSpPr>
        <p:grpSpPr bwMode="auto">
          <a:xfrm rot="20510642">
            <a:off x="8809039" y="1895475"/>
            <a:ext cx="1335087" cy="2039938"/>
            <a:chOff x="4029068" y="3237192"/>
            <a:chExt cx="1468240" cy="2313348"/>
          </a:xfrm>
        </p:grpSpPr>
        <p:sp>
          <p:nvSpPr>
            <p:cNvPr id="80" name="Line 18">
              <a:extLst>
                <a:ext uri="{FF2B5EF4-FFF2-40B4-BE49-F238E27FC236}">
                  <a16:creationId xmlns:a16="http://schemas.microsoft.com/office/drawing/2014/main" id="{FAF17B29-C20A-432D-9906-CE9995C2587C}"/>
                </a:ext>
              </a:extLst>
            </p:cNvPr>
            <p:cNvSpPr>
              <a:spLocks noChangeShapeType="1"/>
            </p:cNvSpPr>
            <p:nvPr/>
          </p:nvSpPr>
          <p:spPr bwMode="auto">
            <a:xfrm rot="21540000" flipV="1">
              <a:off x="4115532" y="5541378"/>
              <a:ext cx="1375712"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81" name="Line 21">
              <a:extLst>
                <a:ext uri="{FF2B5EF4-FFF2-40B4-BE49-F238E27FC236}">
                  <a16:creationId xmlns:a16="http://schemas.microsoft.com/office/drawing/2014/main" id="{54D61CC6-C544-4152-996A-C10930065031}"/>
                </a:ext>
              </a:extLst>
            </p:cNvPr>
            <p:cNvSpPr>
              <a:spLocks noChangeShapeType="1"/>
            </p:cNvSpPr>
            <p:nvPr/>
          </p:nvSpPr>
          <p:spPr bwMode="auto">
            <a:xfrm rot="21540000" flipV="1">
              <a:off x="5445827" y="3191386"/>
              <a:ext cx="1746" cy="2300746"/>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82" name="TextBox 81">
              <a:extLst>
                <a:ext uri="{FF2B5EF4-FFF2-40B4-BE49-F238E27FC236}">
                  <a16:creationId xmlns:a16="http://schemas.microsoft.com/office/drawing/2014/main" id="{51AFABA3-01B0-4476-808E-3222C20CB72C}"/>
                </a:ext>
              </a:extLst>
            </p:cNvPr>
            <p:cNvSpPr txBox="1"/>
            <p:nvPr/>
          </p:nvSpPr>
          <p:spPr bwMode="auto">
            <a:xfrm rot="21540000">
              <a:off x="4019505" y="5109137"/>
              <a:ext cx="1456020" cy="349252"/>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grpSp>
        <p:nvGrpSpPr>
          <p:cNvPr id="34839" name="Group 130">
            <a:extLst>
              <a:ext uri="{FF2B5EF4-FFF2-40B4-BE49-F238E27FC236}">
                <a16:creationId xmlns:a16="http://schemas.microsoft.com/office/drawing/2014/main" id="{204C74D3-B891-41F1-9C87-22F16F1C6F5D}"/>
              </a:ext>
            </a:extLst>
          </p:cNvPr>
          <p:cNvGrpSpPr>
            <a:grpSpLocks/>
          </p:cNvGrpSpPr>
          <p:nvPr/>
        </p:nvGrpSpPr>
        <p:grpSpPr bwMode="auto">
          <a:xfrm rot="2573326">
            <a:off x="7005639" y="530226"/>
            <a:ext cx="1335087" cy="715963"/>
            <a:chOff x="4029068" y="4737560"/>
            <a:chExt cx="1468240" cy="812980"/>
          </a:xfrm>
        </p:grpSpPr>
        <p:sp>
          <p:nvSpPr>
            <p:cNvPr id="84" name="Line 18">
              <a:extLst>
                <a:ext uri="{FF2B5EF4-FFF2-40B4-BE49-F238E27FC236}">
                  <a16:creationId xmlns:a16="http://schemas.microsoft.com/office/drawing/2014/main" id="{94A68BE9-AA67-4EA8-BEFD-4708D00DEC45}"/>
                </a:ext>
              </a:extLst>
            </p:cNvPr>
            <p:cNvSpPr>
              <a:spLocks noChangeShapeType="1"/>
            </p:cNvSpPr>
            <p:nvPr/>
          </p:nvSpPr>
          <p:spPr bwMode="auto">
            <a:xfrm rot="21540000" flipV="1">
              <a:off x="4116567" y="5546129"/>
              <a:ext cx="1375712" cy="0"/>
            </a:xfrm>
            <a:prstGeom prst="line">
              <a:avLst/>
            </a:prstGeom>
            <a:noFill/>
            <a:ln w="57150">
              <a:solidFill>
                <a:schemeClr val="accent6">
                  <a:lumMod val="50000"/>
                </a:schemeClr>
              </a:solidFill>
              <a:prstDash val="dash"/>
              <a:round/>
              <a:headEnd/>
              <a:tailEnd/>
            </a:ln>
          </p:spPr>
          <p:txBody>
            <a:bodyPr wrap="none" anchor="ctr"/>
            <a:lstStyle/>
            <a:p>
              <a:pPr>
                <a:defRPr/>
              </a:pPr>
              <a:endParaRPr lang="en-GB">
                <a:solidFill>
                  <a:schemeClr val="accent1">
                    <a:lumMod val="50000"/>
                  </a:schemeClr>
                </a:solidFill>
              </a:endParaRPr>
            </a:p>
          </p:txBody>
        </p:sp>
        <p:sp>
          <p:nvSpPr>
            <p:cNvPr id="85" name="Line 21">
              <a:extLst>
                <a:ext uri="{FF2B5EF4-FFF2-40B4-BE49-F238E27FC236}">
                  <a16:creationId xmlns:a16="http://schemas.microsoft.com/office/drawing/2014/main" id="{0EDD293C-FFB4-4083-8399-C5FD60431706}"/>
                </a:ext>
              </a:extLst>
            </p:cNvPr>
            <p:cNvSpPr>
              <a:spLocks noChangeShapeType="1"/>
            </p:cNvSpPr>
            <p:nvPr/>
          </p:nvSpPr>
          <p:spPr bwMode="auto">
            <a:xfrm rot="-60000" flipH="1" flipV="1">
              <a:off x="4810599" y="4733407"/>
              <a:ext cx="670398" cy="805770"/>
            </a:xfrm>
            <a:prstGeom prst="line">
              <a:avLst/>
            </a:prstGeom>
            <a:noFill/>
            <a:ln w="57150">
              <a:solidFill>
                <a:schemeClr val="accent6">
                  <a:lumMod val="50000"/>
                </a:schemeClr>
              </a:solidFill>
              <a:prstDash val="dash"/>
              <a:round/>
              <a:headEnd/>
              <a:tailEnd type="arrow" w="med" len="med"/>
            </a:ln>
          </p:spPr>
          <p:txBody>
            <a:bodyPr wrap="none" anchor="ctr"/>
            <a:lstStyle/>
            <a:p>
              <a:pPr>
                <a:defRPr/>
              </a:pPr>
              <a:endParaRPr lang="en-GB">
                <a:solidFill>
                  <a:schemeClr val="accent1">
                    <a:lumMod val="50000"/>
                  </a:schemeClr>
                </a:solidFill>
              </a:endParaRPr>
            </a:p>
          </p:txBody>
        </p:sp>
        <p:sp>
          <p:nvSpPr>
            <p:cNvPr id="86" name="TextBox 85">
              <a:extLst>
                <a:ext uri="{FF2B5EF4-FFF2-40B4-BE49-F238E27FC236}">
                  <a16:creationId xmlns:a16="http://schemas.microsoft.com/office/drawing/2014/main" id="{F03637F9-D83B-417E-AA58-AA8464C2D6B5}"/>
                </a:ext>
              </a:extLst>
            </p:cNvPr>
            <p:cNvSpPr txBox="1"/>
            <p:nvPr/>
          </p:nvSpPr>
          <p:spPr bwMode="auto">
            <a:xfrm rot="21540000">
              <a:off x="4022404" y="5112238"/>
              <a:ext cx="1457765" cy="349707"/>
            </a:xfrm>
            <a:prstGeom prst="rect">
              <a:avLst/>
            </a:prstGeom>
            <a:noFill/>
            <a:ln>
              <a:noFill/>
            </a:ln>
          </p:spPr>
          <p:txBody>
            <a:bodyPr>
              <a:spAutoFit/>
            </a:bodyPr>
            <a:lstStyle/>
            <a:p>
              <a:pPr algn="ctr">
                <a:defRPr/>
              </a:pPr>
              <a:r>
                <a:rPr lang="en-GB" sz="1400" b="1" dirty="0">
                  <a:solidFill>
                    <a:schemeClr val="accent1">
                      <a:lumMod val="50000"/>
                    </a:schemeClr>
                  </a:solidFill>
                </a:rPr>
                <a:t>OUTCOME</a:t>
              </a:r>
            </a:p>
          </p:txBody>
        </p:sp>
      </p:grpSp>
      <p:sp>
        <p:nvSpPr>
          <p:cNvPr id="34840" name="WordArt 8">
            <a:extLst>
              <a:ext uri="{FF2B5EF4-FFF2-40B4-BE49-F238E27FC236}">
                <a16:creationId xmlns:a16="http://schemas.microsoft.com/office/drawing/2014/main" id="{DA810FC5-E56E-4D07-ADFC-CF8A953448BB}"/>
              </a:ext>
            </a:extLst>
          </p:cNvPr>
          <p:cNvSpPr>
            <a:spLocks noChangeArrowheads="1" noChangeShapeType="1" noTextEdit="1"/>
          </p:cNvSpPr>
          <p:nvPr/>
        </p:nvSpPr>
        <p:spPr bwMode="auto">
          <a:xfrm rot="20631615">
            <a:off x="9036050" y="1057276"/>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254061"/>
                </a:solidFill>
                <a:ea typeface="+mn-lt"/>
                <a:cs typeface="+mn-lt"/>
              </a:rPr>
              <a:t>Vision</a:t>
            </a:r>
          </a:p>
        </p:txBody>
      </p:sp>
      <p:sp>
        <p:nvSpPr>
          <p:cNvPr id="34841" name="WordArt 7">
            <a:extLst>
              <a:ext uri="{FF2B5EF4-FFF2-40B4-BE49-F238E27FC236}">
                <a16:creationId xmlns:a16="http://schemas.microsoft.com/office/drawing/2014/main" id="{063708DE-6D1E-49B1-A182-035FA3043C57}"/>
              </a:ext>
            </a:extLst>
          </p:cNvPr>
          <p:cNvSpPr>
            <a:spLocks noChangeArrowheads="1" noChangeShapeType="1" noTextEdit="1"/>
          </p:cNvSpPr>
          <p:nvPr/>
        </p:nvSpPr>
        <p:spPr bwMode="auto">
          <a:xfrm rot="21095684">
            <a:off x="2032000" y="5911851"/>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254061"/>
                </a:solidFill>
                <a:ea typeface="+mn-lt"/>
                <a:cs typeface="+mn-lt"/>
              </a:rPr>
              <a:t>Plan</a:t>
            </a:r>
          </a:p>
        </p:txBody>
      </p:sp>
      <p:sp>
        <p:nvSpPr>
          <p:cNvPr id="89" name="Title 93">
            <a:extLst>
              <a:ext uri="{FF2B5EF4-FFF2-40B4-BE49-F238E27FC236}">
                <a16:creationId xmlns:a16="http://schemas.microsoft.com/office/drawing/2014/main" id="{75C623EC-9763-405C-B90D-D68E3BFF6D9D}"/>
              </a:ext>
            </a:extLst>
          </p:cNvPr>
          <p:cNvSpPr txBox="1">
            <a:spLocks/>
          </p:cNvSpPr>
          <p:nvPr/>
        </p:nvSpPr>
        <p:spPr>
          <a:xfrm>
            <a:off x="1811776" y="-23235"/>
            <a:ext cx="10237337" cy="1143000"/>
          </a:xfrm>
          <a:prstGeom prst="rect">
            <a:avLst/>
          </a:prstGeom>
        </p:spPr>
        <p:txBody>
          <a:bodyPr/>
          <a:lstStyle/>
          <a:p>
            <a:pPr>
              <a:defRPr/>
            </a:pPr>
            <a:r>
              <a:rPr lang="en-GB" sz="4400" b="1" kern="0" dirty="0">
                <a:solidFill>
                  <a:srgbClr val="C00000"/>
                </a:solidFill>
                <a:latin typeface="+mj-lt"/>
                <a:ea typeface="+mj-ea"/>
                <a:cs typeface="+mj-cs"/>
              </a:rPr>
              <a:t>…and evaluation looks like this</a:t>
            </a:r>
          </a:p>
        </p:txBody>
      </p:sp>
      <p:grpSp>
        <p:nvGrpSpPr>
          <p:cNvPr id="2" name="Group 37">
            <a:extLst>
              <a:ext uri="{FF2B5EF4-FFF2-40B4-BE49-F238E27FC236}">
                <a16:creationId xmlns:a16="http://schemas.microsoft.com/office/drawing/2014/main" id="{2AB41D80-1E0F-4A8A-A057-0C4EAB70B735}"/>
              </a:ext>
            </a:extLst>
          </p:cNvPr>
          <p:cNvGrpSpPr>
            <a:grpSpLocks/>
          </p:cNvGrpSpPr>
          <p:nvPr/>
        </p:nvGrpSpPr>
        <p:grpSpPr bwMode="auto">
          <a:xfrm rot="346948">
            <a:off x="5638790" y="3635422"/>
            <a:ext cx="2909793" cy="1178716"/>
            <a:chOff x="4653049" y="1928802"/>
            <a:chExt cx="2037542" cy="1750219"/>
          </a:xfrm>
          <a:solidFill>
            <a:schemeClr val="accent5">
              <a:lumMod val="60000"/>
              <a:lumOff val="40000"/>
              <a:alpha val="50000"/>
            </a:schemeClr>
          </a:solidFill>
        </p:grpSpPr>
        <p:sp>
          <p:nvSpPr>
            <p:cNvPr id="91" name="Rectangle 37">
              <a:extLst>
                <a:ext uri="{FF2B5EF4-FFF2-40B4-BE49-F238E27FC236}">
                  <a16:creationId xmlns:a16="http://schemas.microsoft.com/office/drawing/2014/main" id="{16DD9F32-28E5-497F-92BE-C37C7E8E5156}"/>
                </a:ext>
              </a:extLst>
            </p:cNvPr>
            <p:cNvSpPr>
              <a:spLocks noChangeAspect="1"/>
            </p:cNvSpPr>
            <p:nvPr/>
          </p:nvSpPr>
          <p:spPr bwMode="auto">
            <a:xfrm>
              <a:off x="5000648" y="1928802"/>
              <a:ext cx="1285875" cy="1750219"/>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 name="TextBox 91">
              <a:extLst>
                <a:ext uri="{FF2B5EF4-FFF2-40B4-BE49-F238E27FC236}">
                  <a16:creationId xmlns:a16="http://schemas.microsoft.com/office/drawing/2014/main" id="{B3A9E420-4BF9-4BB0-BB26-5D7D08528E7D}"/>
                </a:ext>
              </a:extLst>
            </p:cNvPr>
            <p:cNvSpPr txBox="1">
              <a:spLocks noChangeAspect="1"/>
            </p:cNvSpPr>
            <p:nvPr/>
          </p:nvSpPr>
          <p:spPr bwMode="auto">
            <a:xfrm rot="21274172">
              <a:off x="4653049" y="2391905"/>
              <a:ext cx="2037542" cy="1092476"/>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1400" b="1" spc="50" dirty="0">
                  <a:ln w="11430"/>
                  <a:solidFill>
                    <a:schemeClr val="accent3">
                      <a:lumMod val="75000"/>
                    </a:schemeClr>
                  </a:solidFill>
                </a:rPr>
                <a:t>DEVELOPMENTAL</a:t>
              </a:r>
            </a:p>
            <a:p>
              <a:pPr algn="ctr">
                <a:defRPr/>
              </a:pPr>
              <a:endParaRPr lang="en-GB" sz="1400" b="1" spc="50" dirty="0">
                <a:ln w="11430"/>
                <a:solidFill>
                  <a:schemeClr val="accent3">
                    <a:lumMod val="50000"/>
                  </a:schemeClr>
                </a:solidFill>
              </a:endParaRPr>
            </a:p>
          </p:txBody>
        </p:sp>
      </p:grpSp>
      <p:grpSp>
        <p:nvGrpSpPr>
          <p:cNvPr id="3" name="Group 37">
            <a:extLst>
              <a:ext uri="{FF2B5EF4-FFF2-40B4-BE49-F238E27FC236}">
                <a16:creationId xmlns:a16="http://schemas.microsoft.com/office/drawing/2014/main" id="{0B678B7A-36A9-484F-B3AA-5DF3F59CCB80}"/>
              </a:ext>
            </a:extLst>
          </p:cNvPr>
          <p:cNvGrpSpPr>
            <a:grpSpLocks/>
          </p:cNvGrpSpPr>
          <p:nvPr/>
        </p:nvGrpSpPr>
        <p:grpSpPr bwMode="auto">
          <a:xfrm rot="346948">
            <a:off x="2985016" y="2484516"/>
            <a:ext cx="2909793" cy="1178716"/>
            <a:chOff x="4653049" y="1928802"/>
            <a:chExt cx="2037542" cy="1750219"/>
          </a:xfrm>
          <a:solidFill>
            <a:schemeClr val="accent5">
              <a:lumMod val="60000"/>
              <a:lumOff val="40000"/>
              <a:alpha val="50000"/>
            </a:schemeClr>
          </a:solidFill>
        </p:grpSpPr>
        <p:sp>
          <p:nvSpPr>
            <p:cNvPr id="94" name="Rectangle 37">
              <a:extLst>
                <a:ext uri="{FF2B5EF4-FFF2-40B4-BE49-F238E27FC236}">
                  <a16:creationId xmlns:a16="http://schemas.microsoft.com/office/drawing/2014/main" id="{A9C9D331-51F1-44D4-AEAD-0EFEFAA2A71A}"/>
                </a:ext>
              </a:extLst>
            </p:cNvPr>
            <p:cNvSpPr>
              <a:spLocks noChangeAspect="1"/>
            </p:cNvSpPr>
            <p:nvPr/>
          </p:nvSpPr>
          <p:spPr bwMode="auto">
            <a:xfrm>
              <a:off x="5000648" y="1928802"/>
              <a:ext cx="1285875" cy="1750219"/>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5" name="TextBox 94">
              <a:extLst>
                <a:ext uri="{FF2B5EF4-FFF2-40B4-BE49-F238E27FC236}">
                  <a16:creationId xmlns:a16="http://schemas.microsoft.com/office/drawing/2014/main" id="{EBD8E1C1-9389-47D7-84C2-37374A492047}"/>
                </a:ext>
              </a:extLst>
            </p:cNvPr>
            <p:cNvSpPr txBox="1">
              <a:spLocks noChangeAspect="1"/>
            </p:cNvSpPr>
            <p:nvPr/>
          </p:nvSpPr>
          <p:spPr bwMode="auto">
            <a:xfrm rot="21274172">
              <a:off x="4653049" y="2391905"/>
              <a:ext cx="2037542" cy="1092476"/>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1400" b="1" spc="50" dirty="0">
                  <a:ln w="11430"/>
                  <a:solidFill>
                    <a:schemeClr val="accent3">
                      <a:lumMod val="75000"/>
                    </a:schemeClr>
                  </a:solidFill>
                </a:rPr>
                <a:t>DEVELOPMENTAL</a:t>
              </a:r>
            </a:p>
            <a:p>
              <a:pPr algn="ctr">
                <a:defRPr/>
              </a:pPr>
              <a:endParaRPr lang="en-GB" sz="1400" b="1" spc="50" dirty="0">
                <a:ln w="11430"/>
                <a:solidFill>
                  <a:schemeClr val="accent3">
                    <a:lumMod val="50000"/>
                  </a:schemeClr>
                </a:solidFill>
              </a:endParaRPr>
            </a:p>
          </p:txBody>
        </p:sp>
      </p:grpSp>
      <p:grpSp>
        <p:nvGrpSpPr>
          <p:cNvPr id="4" name="Group 37">
            <a:extLst>
              <a:ext uri="{FF2B5EF4-FFF2-40B4-BE49-F238E27FC236}">
                <a16:creationId xmlns:a16="http://schemas.microsoft.com/office/drawing/2014/main" id="{5582CCF3-293B-4B34-9AB9-3DB85083E630}"/>
              </a:ext>
            </a:extLst>
          </p:cNvPr>
          <p:cNvGrpSpPr>
            <a:grpSpLocks/>
          </p:cNvGrpSpPr>
          <p:nvPr/>
        </p:nvGrpSpPr>
        <p:grpSpPr bwMode="auto">
          <a:xfrm rot="346948">
            <a:off x="1556101" y="5018521"/>
            <a:ext cx="2909793" cy="1178716"/>
            <a:chOff x="4653049" y="1928802"/>
            <a:chExt cx="2037542" cy="1750219"/>
          </a:xfrm>
          <a:solidFill>
            <a:schemeClr val="accent5">
              <a:lumMod val="60000"/>
              <a:lumOff val="40000"/>
              <a:alpha val="50000"/>
            </a:schemeClr>
          </a:solidFill>
        </p:grpSpPr>
        <p:sp>
          <p:nvSpPr>
            <p:cNvPr id="97" name="Rectangle 37">
              <a:extLst>
                <a:ext uri="{FF2B5EF4-FFF2-40B4-BE49-F238E27FC236}">
                  <a16:creationId xmlns:a16="http://schemas.microsoft.com/office/drawing/2014/main" id="{1546428A-8EBC-4EDE-B44B-AF944D2788CC}"/>
                </a:ext>
              </a:extLst>
            </p:cNvPr>
            <p:cNvSpPr>
              <a:spLocks noChangeAspect="1"/>
            </p:cNvSpPr>
            <p:nvPr/>
          </p:nvSpPr>
          <p:spPr bwMode="auto">
            <a:xfrm>
              <a:off x="5000648" y="1928802"/>
              <a:ext cx="1285875" cy="1750219"/>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8" name="TextBox 97">
              <a:extLst>
                <a:ext uri="{FF2B5EF4-FFF2-40B4-BE49-F238E27FC236}">
                  <a16:creationId xmlns:a16="http://schemas.microsoft.com/office/drawing/2014/main" id="{000E6E20-36CA-4BBC-B053-30B5149D938C}"/>
                </a:ext>
              </a:extLst>
            </p:cNvPr>
            <p:cNvSpPr txBox="1">
              <a:spLocks noChangeAspect="1"/>
            </p:cNvSpPr>
            <p:nvPr/>
          </p:nvSpPr>
          <p:spPr bwMode="auto">
            <a:xfrm rot="21274172">
              <a:off x="4653049" y="2391905"/>
              <a:ext cx="2037542" cy="1092476"/>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1400" b="1" spc="50" dirty="0">
                  <a:ln w="11430"/>
                  <a:solidFill>
                    <a:schemeClr val="accent3">
                      <a:lumMod val="75000"/>
                    </a:schemeClr>
                  </a:solidFill>
                </a:rPr>
                <a:t>DEVELOPMENTAL</a:t>
              </a:r>
            </a:p>
            <a:p>
              <a:pPr algn="ctr">
                <a:defRPr/>
              </a:pPr>
              <a:endParaRPr lang="en-GB" sz="1400" b="1" spc="50" dirty="0">
                <a:ln w="11430"/>
                <a:solidFill>
                  <a:schemeClr val="accent3">
                    <a:lumMod val="50000"/>
                  </a:schemeClr>
                </a:solidFill>
              </a:endParaRPr>
            </a:p>
          </p:txBody>
        </p:sp>
      </p:grpSp>
      <p:grpSp>
        <p:nvGrpSpPr>
          <p:cNvPr id="8" name="Group 37">
            <a:extLst>
              <a:ext uri="{FF2B5EF4-FFF2-40B4-BE49-F238E27FC236}">
                <a16:creationId xmlns:a16="http://schemas.microsoft.com/office/drawing/2014/main" id="{1C928B23-4B42-4538-804E-F80649523198}"/>
              </a:ext>
            </a:extLst>
          </p:cNvPr>
          <p:cNvGrpSpPr>
            <a:grpSpLocks/>
          </p:cNvGrpSpPr>
          <p:nvPr/>
        </p:nvGrpSpPr>
        <p:grpSpPr bwMode="auto">
          <a:xfrm rot="346948">
            <a:off x="3087622" y="530622"/>
            <a:ext cx="2909793" cy="1178716"/>
            <a:chOff x="4653049" y="1928802"/>
            <a:chExt cx="2037542" cy="1750219"/>
          </a:xfrm>
          <a:solidFill>
            <a:schemeClr val="accent5">
              <a:lumMod val="60000"/>
              <a:lumOff val="40000"/>
              <a:alpha val="50000"/>
            </a:schemeClr>
          </a:solidFill>
        </p:grpSpPr>
        <p:sp>
          <p:nvSpPr>
            <p:cNvPr id="100" name="Rectangle 37">
              <a:extLst>
                <a:ext uri="{FF2B5EF4-FFF2-40B4-BE49-F238E27FC236}">
                  <a16:creationId xmlns:a16="http://schemas.microsoft.com/office/drawing/2014/main" id="{F8D60F25-ECDC-4FD6-AF51-423D454DA12C}"/>
                </a:ext>
              </a:extLst>
            </p:cNvPr>
            <p:cNvSpPr>
              <a:spLocks noChangeAspect="1"/>
            </p:cNvSpPr>
            <p:nvPr/>
          </p:nvSpPr>
          <p:spPr bwMode="auto">
            <a:xfrm>
              <a:off x="5000648" y="1928802"/>
              <a:ext cx="1285875" cy="1750219"/>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1" name="TextBox 100">
              <a:extLst>
                <a:ext uri="{FF2B5EF4-FFF2-40B4-BE49-F238E27FC236}">
                  <a16:creationId xmlns:a16="http://schemas.microsoft.com/office/drawing/2014/main" id="{4AC3AC36-305A-4304-A7DC-7BB314E7193F}"/>
                </a:ext>
              </a:extLst>
            </p:cNvPr>
            <p:cNvSpPr txBox="1">
              <a:spLocks noChangeAspect="1"/>
            </p:cNvSpPr>
            <p:nvPr/>
          </p:nvSpPr>
          <p:spPr bwMode="auto">
            <a:xfrm rot="21274172">
              <a:off x="4653049" y="2391905"/>
              <a:ext cx="2037542" cy="1092476"/>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1400" b="1" spc="50" dirty="0">
                  <a:ln w="11430"/>
                  <a:solidFill>
                    <a:schemeClr val="accent3">
                      <a:lumMod val="75000"/>
                    </a:schemeClr>
                  </a:solidFill>
                </a:rPr>
                <a:t>DEVELOPMENTAL</a:t>
              </a:r>
            </a:p>
            <a:p>
              <a:pPr algn="ctr">
                <a:defRPr/>
              </a:pPr>
              <a:endParaRPr lang="en-GB" sz="1400" b="1" spc="50" dirty="0">
                <a:ln w="11430"/>
                <a:solidFill>
                  <a:schemeClr val="accent3">
                    <a:lumMod val="50000"/>
                  </a:schemeClr>
                </a:solidFill>
              </a:endParaRPr>
            </a:p>
          </p:txBody>
        </p:sp>
      </p:grpSp>
      <p:grpSp>
        <p:nvGrpSpPr>
          <p:cNvPr id="16401" name="Group 37">
            <a:extLst>
              <a:ext uri="{FF2B5EF4-FFF2-40B4-BE49-F238E27FC236}">
                <a16:creationId xmlns:a16="http://schemas.microsoft.com/office/drawing/2014/main" id="{5DAE0B3F-7D19-487F-88FA-53560E3BD1A7}"/>
              </a:ext>
            </a:extLst>
          </p:cNvPr>
          <p:cNvGrpSpPr>
            <a:grpSpLocks/>
          </p:cNvGrpSpPr>
          <p:nvPr/>
        </p:nvGrpSpPr>
        <p:grpSpPr bwMode="auto">
          <a:xfrm rot="346948">
            <a:off x="7645086" y="1580277"/>
            <a:ext cx="2909793" cy="1178716"/>
            <a:chOff x="4653049" y="1928802"/>
            <a:chExt cx="2037542" cy="1750219"/>
          </a:xfrm>
          <a:solidFill>
            <a:schemeClr val="accent5">
              <a:lumMod val="60000"/>
              <a:lumOff val="40000"/>
              <a:alpha val="50000"/>
            </a:schemeClr>
          </a:solidFill>
        </p:grpSpPr>
        <p:sp>
          <p:nvSpPr>
            <p:cNvPr id="103" name="Rectangle 37">
              <a:extLst>
                <a:ext uri="{FF2B5EF4-FFF2-40B4-BE49-F238E27FC236}">
                  <a16:creationId xmlns:a16="http://schemas.microsoft.com/office/drawing/2014/main" id="{2973D266-89B7-49FD-807D-D23CB97904C8}"/>
                </a:ext>
              </a:extLst>
            </p:cNvPr>
            <p:cNvSpPr>
              <a:spLocks noChangeAspect="1"/>
            </p:cNvSpPr>
            <p:nvPr/>
          </p:nvSpPr>
          <p:spPr bwMode="auto">
            <a:xfrm>
              <a:off x="5000648" y="1928802"/>
              <a:ext cx="1285875" cy="1750219"/>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4" name="TextBox 103">
              <a:extLst>
                <a:ext uri="{FF2B5EF4-FFF2-40B4-BE49-F238E27FC236}">
                  <a16:creationId xmlns:a16="http://schemas.microsoft.com/office/drawing/2014/main" id="{E4C4A66E-3AAA-4FAD-9880-47B2DE0570F9}"/>
                </a:ext>
              </a:extLst>
            </p:cNvPr>
            <p:cNvSpPr txBox="1">
              <a:spLocks noChangeAspect="1"/>
            </p:cNvSpPr>
            <p:nvPr/>
          </p:nvSpPr>
          <p:spPr bwMode="auto">
            <a:xfrm rot="21274172">
              <a:off x="4653049" y="2391905"/>
              <a:ext cx="2037542" cy="1092476"/>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1400" b="1" spc="50" dirty="0">
                  <a:ln w="11430"/>
                  <a:solidFill>
                    <a:schemeClr val="accent3">
                      <a:lumMod val="75000"/>
                    </a:schemeClr>
                  </a:solidFill>
                </a:rPr>
                <a:t>DEVELOPMENTAL</a:t>
              </a:r>
            </a:p>
            <a:p>
              <a:pPr algn="ctr">
                <a:defRPr/>
              </a:pPr>
              <a:endParaRPr lang="en-GB" sz="1400" b="1" spc="50" dirty="0">
                <a:ln w="11430"/>
                <a:solidFill>
                  <a:schemeClr val="accent3">
                    <a:lumMod val="50000"/>
                  </a:schemeClr>
                </a:solidFill>
              </a:endParaRPr>
            </a:p>
          </p:txBody>
        </p:sp>
      </p:grpSp>
      <p:grpSp>
        <p:nvGrpSpPr>
          <p:cNvPr id="12" name="Group 37">
            <a:extLst>
              <a:ext uri="{FF2B5EF4-FFF2-40B4-BE49-F238E27FC236}">
                <a16:creationId xmlns:a16="http://schemas.microsoft.com/office/drawing/2014/main" id="{3FB01950-3A77-4F30-B32D-04F277F7EFA5}"/>
              </a:ext>
            </a:extLst>
          </p:cNvPr>
          <p:cNvGrpSpPr>
            <a:grpSpLocks/>
          </p:cNvGrpSpPr>
          <p:nvPr/>
        </p:nvGrpSpPr>
        <p:grpSpPr bwMode="auto">
          <a:xfrm rot="346948">
            <a:off x="5406563" y="1922855"/>
            <a:ext cx="2909793" cy="1178716"/>
            <a:chOff x="4653049" y="1928802"/>
            <a:chExt cx="2037542" cy="1750219"/>
          </a:xfrm>
          <a:solidFill>
            <a:schemeClr val="accent5">
              <a:lumMod val="60000"/>
              <a:lumOff val="40000"/>
              <a:alpha val="50000"/>
            </a:schemeClr>
          </a:solidFill>
        </p:grpSpPr>
        <p:sp>
          <p:nvSpPr>
            <p:cNvPr id="106" name="Rectangle 37">
              <a:extLst>
                <a:ext uri="{FF2B5EF4-FFF2-40B4-BE49-F238E27FC236}">
                  <a16:creationId xmlns:a16="http://schemas.microsoft.com/office/drawing/2014/main" id="{49CAD8C3-6FE3-4F45-8CAB-38428B8595C7}"/>
                </a:ext>
              </a:extLst>
            </p:cNvPr>
            <p:cNvSpPr>
              <a:spLocks noChangeAspect="1"/>
            </p:cNvSpPr>
            <p:nvPr/>
          </p:nvSpPr>
          <p:spPr bwMode="auto">
            <a:xfrm>
              <a:off x="5000648" y="1928802"/>
              <a:ext cx="1285875" cy="1750219"/>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7" name="TextBox 106">
              <a:extLst>
                <a:ext uri="{FF2B5EF4-FFF2-40B4-BE49-F238E27FC236}">
                  <a16:creationId xmlns:a16="http://schemas.microsoft.com/office/drawing/2014/main" id="{FB6798CA-7DEF-491E-B224-D8AEE67DA1AF}"/>
                </a:ext>
              </a:extLst>
            </p:cNvPr>
            <p:cNvSpPr txBox="1">
              <a:spLocks noChangeAspect="1"/>
            </p:cNvSpPr>
            <p:nvPr/>
          </p:nvSpPr>
          <p:spPr bwMode="auto">
            <a:xfrm rot="21274172">
              <a:off x="4653049" y="2391905"/>
              <a:ext cx="2037542" cy="1092476"/>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1400" b="1" spc="50" dirty="0">
                  <a:ln w="11430"/>
                  <a:solidFill>
                    <a:schemeClr val="accent3">
                      <a:lumMod val="75000"/>
                    </a:schemeClr>
                  </a:solidFill>
                </a:rPr>
                <a:t>DEVELOPMENTAL</a:t>
              </a:r>
            </a:p>
            <a:p>
              <a:pPr algn="ctr">
                <a:defRPr/>
              </a:pPr>
              <a:endParaRPr lang="en-GB" sz="1400" b="1" spc="50" dirty="0">
                <a:ln w="11430"/>
                <a:solidFill>
                  <a:schemeClr val="accent3">
                    <a:lumMod val="50000"/>
                  </a:schemeClr>
                </a:solidFill>
              </a:endParaRPr>
            </a:p>
          </p:txBody>
        </p:sp>
      </p:grpSp>
      <p:grpSp>
        <p:nvGrpSpPr>
          <p:cNvPr id="16" name="Group 37">
            <a:extLst>
              <a:ext uri="{FF2B5EF4-FFF2-40B4-BE49-F238E27FC236}">
                <a16:creationId xmlns:a16="http://schemas.microsoft.com/office/drawing/2014/main" id="{78A06D77-62CD-4D6E-841B-E54F429D3108}"/>
              </a:ext>
            </a:extLst>
          </p:cNvPr>
          <p:cNvGrpSpPr>
            <a:grpSpLocks/>
          </p:cNvGrpSpPr>
          <p:nvPr/>
        </p:nvGrpSpPr>
        <p:grpSpPr bwMode="auto">
          <a:xfrm rot="346948">
            <a:off x="1110602" y="2076054"/>
            <a:ext cx="2909793" cy="1178716"/>
            <a:chOff x="4653049" y="1928802"/>
            <a:chExt cx="2037542" cy="1750219"/>
          </a:xfrm>
          <a:solidFill>
            <a:schemeClr val="accent5">
              <a:lumMod val="60000"/>
              <a:lumOff val="40000"/>
              <a:alpha val="50000"/>
            </a:schemeClr>
          </a:solidFill>
        </p:grpSpPr>
        <p:sp>
          <p:nvSpPr>
            <p:cNvPr id="109" name="Rectangle 37">
              <a:extLst>
                <a:ext uri="{FF2B5EF4-FFF2-40B4-BE49-F238E27FC236}">
                  <a16:creationId xmlns:a16="http://schemas.microsoft.com/office/drawing/2014/main" id="{0AC604AE-4303-4900-B59E-41BB52B0BE01}"/>
                </a:ext>
              </a:extLst>
            </p:cNvPr>
            <p:cNvSpPr>
              <a:spLocks noChangeAspect="1"/>
            </p:cNvSpPr>
            <p:nvPr/>
          </p:nvSpPr>
          <p:spPr bwMode="auto">
            <a:xfrm>
              <a:off x="5000648" y="1928802"/>
              <a:ext cx="1285875" cy="1750219"/>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0" name="TextBox 109">
              <a:extLst>
                <a:ext uri="{FF2B5EF4-FFF2-40B4-BE49-F238E27FC236}">
                  <a16:creationId xmlns:a16="http://schemas.microsoft.com/office/drawing/2014/main" id="{DF52B9C8-D77B-45A6-94FA-295A6A6E1C95}"/>
                </a:ext>
              </a:extLst>
            </p:cNvPr>
            <p:cNvSpPr txBox="1">
              <a:spLocks noChangeAspect="1"/>
            </p:cNvSpPr>
            <p:nvPr/>
          </p:nvSpPr>
          <p:spPr bwMode="auto">
            <a:xfrm rot="21274172">
              <a:off x="4653049" y="2391905"/>
              <a:ext cx="2037542" cy="1092476"/>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1400" b="1" spc="50" dirty="0">
                  <a:ln w="11430"/>
                  <a:solidFill>
                    <a:schemeClr val="accent3">
                      <a:lumMod val="75000"/>
                    </a:schemeClr>
                  </a:solidFill>
                </a:rPr>
                <a:t>DEVELOPMENTAL</a:t>
              </a:r>
            </a:p>
            <a:p>
              <a:pPr algn="ctr">
                <a:defRPr/>
              </a:pPr>
              <a:endParaRPr lang="en-GB" sz="1400" b="1" spc="50" dirty="0">
                <a:ln w="11430"/>
                <a:solidFill>
                  <a:schemeClr val="accent3">
                    <a:lumMod val="50000"/>
                  </a:schemeClr>
                </a:solidFill>
              </a:endParaRPr>
            </a:p>
          </p:txBody>
        </p:sp>
      </p:grpSp>
      <p:grpSp>
        <p:nvGrpSpPr>
          <p:cNvPr id="20" name="Group 37">
            <a:extLst>
              <a:ext uri="{FF2B5EF4-FFF2-40B4-BE49-F238E27FC236}">
                <a16:creationId xmlns:a16="http://schemas.microsoft.com/office/drawing/2014/main" id="{C047ACF1-8D1E-47FE-911B-50C2CEC2F22A}"/>
              </a:ext>
            </a:extLst>
          </p:cNvPr>
          <p:cNvGrpSpPr>
            <a:grpSpLocks/>
          </p:cNvGrpSpPr>
          <p:nvPr/>
        </p:nvGrpSpPr>
        <p:grpSpPr bwMode="auto">
          <a:xfrm rot="346948">
            <a:off x="4055302" y="4725524"/>
            <a:ext cx="2909793" cy="1178716"/>
            <a:chOff x="6256579" y="919733"/>
            <a:chExt cx="2037542" cy="1750219"/>
          </a:xfrm>
          <a:solidFill>
            <a:schemeClr val="accent5">
              <a:lumMod val="60000"/>
              <a:lumOff val="40000"/>
              <a:alpha val="50000"/>
            </a:schemeClr>
          </a:solidFill>
        </p:grpSpPr>
        <p:sp>
          <p:nvSpPr>
            <p:cNvPr id="112" name="Rectangle 37">
              <a:extLst>
                <a:ext uri="{FF2B5EF4-FFF2-40B4-BE49-F238E27FC236}">
                  <a16:creationId xmlns:a16="http://schemas.microsoft.com/office/drawing/2014/main" id="{296995D3-D96C-4F22-9640-C453201CC9F7}"/>
                </a:ext>
              </a:extLst>
            </p:cNvPr>
            <p:cNvSpPr>
              <a:spLocks noChangeAspect="1"/>
            </p:cNvSpPr>
            <p:nvPr/>
          </p:nvSpPr>
          <p:spPr bwMode="auto">
            <a:xfrm>
              <a:off x="6604179" y="919733"/>
              <a:ext cx="1285875" cy="1750219"/>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3" name="TextBox 112">
              <a:extLst>
                <a:ext uri="{FF2B5EF4-FFF2-40B4-BE49-F238E27FC236}">
                  <a16:creationId xmlns:a16="http://schemas.microsoft.com/office/drawing/2014/main" id="{944F0E67-B7F9-4BFF-BAE1-1D5088B09DD9}"/>
                </a:ext>
              </a:extLst>
            </p:cNvPr>
            <p:cNvSpPr txBox="1">
              <a:spLocks noChangeAspect="1"/>
            </p:cNvSpPr>
            <p:nvPr/>
          </p:nvSpPr>
          <p:spPr bwMode="auto">
            <a:xfrm rot="21274172">
              <a:off x="6256579" y="1382835"/>
              <a:ext cx="2037542" cy="1092475"/>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1400" b="1" spc="50" dirty="0">
                  <a:ln w="11430"/>
                  <a:solidFill>
                    <a:schemeClr val="accent3">
                      <a:lumMod val="75000"/>
                    </a:schemeClr>
                  </a:solidFill>
                </a:rPr>
                <a:t>DEVELOPMENTAL</a:t>
              </a:r>
            </a:p>
            <a:p>
              <a:pPr algn="ctr">
                <a:defRPr/>
              </a:pPr>
              <a:endParaRPr lang="en-GB" sz="1400" b="1" spc="50" dirty="0">
                <a:ln w="11430"/>
                <a:solidFill>
                  <a:schemeClr val="accent3">
                    <a:lumMod val="50000"/>
                  </a:schemeClr>
                </a:solidFill>
              </a:endParaRPr>
            </a:p>
          </p:txBody>
        </p:sp>
      </p:grpSp>
      <p:grpSp>
        <p:nvGrpSpPr>
          <p:cNvPr id="24" name="Group 37">
            <a:extLst>
              <a:ext uri="{FF2B5EF4-FFF2-40B4-BE49-F238E27FC236}">
                <a16:creationId xmlns:a16="http://schemas.microsoft.com/office/drawing/2014/main" id="{0DC06353-1AC6-4441-B33E-21C8EB135C66}"/>
              </a:ext>
            </a:extLst>
          </p:cNvPr>
          <p:cNvGrpSpPr>
            <a:grpSpLocks/>
          </p:cNvGrpSpPr>
          <p:nvPr/>
        </p:nvGrpSpPr>
        <p:grpSpPr bwMode="auto">
          <a:xfrm rot="346948">
            <a:off x="5879714" y="192059"/>
            <a:ext cx="2909793" cy="1178716"/>
            <a:chOff x="4653049" y="1928802"/>
            <a:chExt cx="2037542" cy="1750219"/>
          </a:xfrm>
          <a:solidFill>
            <a:schemeClr val="accent5">
              <a:lumMod val="60000"/>
              <a:lumOff val="40000"/>
              <a:alpha val="50000"/>
            </a:schemeClr>
          </a:solidFill>
        </p:grpSpPr>
        <p:sp>
          <p:nvSpPr>
            <p:cNvPr id="115" name="Rectangle 37">
              <a:extLst>
                <a:ext uri="{FF2B5EF4-FFF2-40B4-BE49-F238E27FC236}">
                  <a16:creationId xmlns:a16="http://schemas.microsoft.com/office/drawing/2014/main" id="{206BF83E-071D-4ACD-B04F-07BD9AC7219F}"/>
                </a:ext>
              </a:extLst>
            </p:cNvPr>
            <p:cNvSpPr>
              <a:spLocks noChangeAspect="1"/>
            </p:cNvSpPr>
            <p:nvPr/>
          </p:nvSpPr>
          <p:spPr bwMode="auto">
            <a:xfrm>
              <a:off x="5000648" y="1928802"/>
              <a:ext cx="1285875" cy="1750219"/>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6" name="TextBox 115">
              <a:extLst>
                <a:ext uri="{FF2B5EF4-FFF2-40B4-BE49-F238E27FC236}">
                  <a16:creationId xmlns:a16="http://schemas.microsoft.com/office/drawing/2014/main" id="{703191C3-2065-4514-B636-5E335F21B552}"/>
                </a:ext>
              </a:extLst>
            </p:cNvPr>
            <p:cNvSpPr txBox="1">
              <a:spLocks noChangeAspect="1"/>
            </p:cNvSpPr>
            <p:nvPr/>
          </p:nvSpPr>
          <p:spPr bwMode="auto">
            <a:xfrm rot="21274172">
              <a:off x="4653049" y="2391905"/>
              <a:ext cx="2037542" cy="1092476"/>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1400" b="1" spc="50" dirty="0">
                  <a:ln w="11430"/>
                  <a:solidFill>
                    <a:schemeClr val="accent3">
                      <a:lumMod val="75000"/>
                    </a:schemeClr>
                  </a:solidFill>
                </a:rPr>
                <a:t>DEVELOPMENTAL</a:t>
              </a:r>
            </a:p>
            <a:p>
              <a:pPr algn="ctr">
                <a:defRPr/>
              </a:pPr>
              <a:endParaRPr lang="en-GB" sz="1400" b="1" spc="50" dirty="0">
                <a:ln w="11430"/>
                <a:solidFill>
                  <a:schemeClr val="accent3">
                    <a:lumMod val="50000"/>
                  </a:schemeClr>
                </a:solidFill>
              </a:endParaRPr>
            </a:p>
          </p:txBody>
        </p:sp>
      </p:grpSp>
      <p:grpSp>
        <p:nvGrpSpPr>
          <p:cNvPr id="28" name="Group 37">
            <a:extLst>
              <a:ext uri="{FF2B5EF4-FFF2-40B4-BE49-F238E27FC236}">
                <a16:creationId xmlns:a16="http://schemas.microsoft.com/office/drawing/2014/main" id="{774CEB6D-5DA9-4DE3-8388-94F3C727FDBE}"/>
              </a:ext>
            </a:extLst>
          </p:cNvPr>
          <p:cNvGrpSpPr>
            <a:grpSpLocks/>
          </p:cNvGrpSpPr>
          <p:nvPr/>
        </p:nvGrpSpPr>
        <p:grpSpPr bwMode="auto">
          <a:xfrm rot="346948">
            <a:off x="8390523" y="2999370"/>
            <a:ext cx="2909793" cy="1178716"/>
            <a:chOff x="4653049" y="1928802"/>
            <a:chExt cx="2037542" cy="1750219"/>
          </a:xfrm>
          <a:solidFill>
            <a:schemeClr val="accent5">
              <a:lumMod val="60000"/>
              <a:lumOff val="40000"/>
              <a:alpha val="50000"/>
            </a:schemeClr>
          </a:solidFill>
        </p:grpSpPr>
        <p:sp>
          <p:nvSpPr>
            <p:cNvPr id="118" name="Rectangle 37">
              <a:extLst>
                <a:ext uri="{FF2B5EF4-FFF2-40B4-BE49-F238E27FC236}">
                  <a16:creationId xmlns:a16="http://schemas.microsoft.com/office/drawing/2014/main" id="{FB046517-C4ED-4502-ABBA-8EAAE619ECD0}"/>
                </a:ext>
              </a:extLst>
            </p:cNvPr>
            <p:cNvSpPr>
              <a:spLocks noChangeAspect="1"/>
            </p:cNvSpPr>
            <p:nvPr/>
          </p:nvSpPr>
          <p:spPr bwMode="auto">
            <a:xfrm>
              <a:off x="5000648" y="1928802"/>
              <a:ext cx="1285875" cy="1750219"/>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9" name="TextBox 118">
              <a:extLst>
                <a:ext uri="{FF2B5EF4-FFF2-40B4-BE49-F238E27FC236}">
                  <a16:creationId xmlns:a16="http://schemas.microsoft.com/office/drawing/2014/main" id="{5132D07A-680B-4012-8704-E3A653417FF0}"/>
                </a:ext>
              </a:extLst>
            </p:cNvPr>
            <p:cNvSpPr txBox="1">
              <a:spLocks noChangeAspect="1"/>
            </p:cNvSpPr>
            <p:nvPr/>
          </p:nvSpPr>
          <p:spPr bwMode="auto">
            <a:xfrm rot="21274172">
              <a:off x="4653049" y="2391905"/>
              <a:ext cx="2037542" cy="1092476"/>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1400" b="1" spc="50" dirty="0">
                  <a:ln w="11430"/>
                  <a:solidFill>
                    <a:schemeClr val="accent3">
                      <a:lumMod val="75000"/>
                    </a:schemeClr>
                  </a:solidFill>
                </a:rPr>
                <a:t>DEVELOPMENTAL</a:t>
              </a:r>
            </a:p>
            <a:p>
              <a:pPr algn="ctr">
                <a:defRPr/>
              </a:pPr>
              <a:endParaRPr lang="en-GB" sz="1400" b="1" spc="50" dirty="0">
                <a:ln w="11430"/>
                <a:solidFill>
                  <a:schemeClr val="accent3">
                    <a:lumMod val="50000"/>
                  </a:schemeClr>
                </a:solidFill>
              </a:endParaRPr>
            </a:p>
          </p:txBody>
        </p:sp>
      </p:grpSp>
      <p:grpSp>
        <p:nvGrpSpPr>
          <p:cNvPr id="16384" name="Group 37">
            <a:extLst>
              <a:ext uri="{FF2B5EF4-FFF2-40B4-BE49-F238E27FC236}">
                <a16:creationId xmlns:a16="http://schemas.microsoft.com/office/drawing/2014/main" id="{14DAF2B3-7AE8-42B4-87ED-C32421835571}"/>
              </a:ext>
            </a:extLst>
          </p:cNvPr>
          <p:cNvGrpSpPr>
            <a:grpSpLocks/>
          </p:cNvGrpSpPr>
          <p:nvPr/>
        </p:nvGrpSpPr>
        <p:grpSpPr bwMode="auto">
          <a:xfrm rot="346948">
            <a:off x="7724097" y="5066235"/>
            <a:ext cx="2909793" cy="1178716"/>
            <a:chOff x="4653049" y="1928802"/>
            <a:chExt cx="2037542" cy="1750219"/>
          </a:xfrm>
          <a:solidFill>
            <a:schemeClr val="accent5">
              <a:lumMod val="60000"/>
              <a:lumOff val="40000"/>
              <a:alpha val="50000"/>
            </a:schemeClr>
          </a:solidFill>
        </p:grpSpPr>
        <p:sp>
          <p:nvSpPr>
            <p:cNvPr id="121" name="Rectangle 37">
              <a:extLst>
                <a:ext uri="{FF2B5EF4-FFF2-40B4-BE49-F238E27FC236}">
                  <a16:creationId xmlns:a16="http://schemas.microsoft.com/office/drawing/2014/main" id="{02CA286F-AB21-497B-86BF-3282770BC59A}"/>
                </a:ext>
              </a:extLst>
            </p:cNvPr>
            <p:cNvSpPr>
              <a:spLocks noChangeAspect="1"/>
            </p:cNvSpPr>
            <p:nvPr/>
          </p:nvSpPr>
          <p:spPr bwMode="auto">
            <a:xfrm>
              <a:off x="5000648" y="1928802"/>
              <a:ext cx="1285875" cy="1750219"/>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 name="TextBox 121">
              <a:extLst>
                <a:ext uri="{FF2B5EF4-FFF2-40B4-BE49-F238E27FC236}">
                  <a16:creationId xmlns:a16="http://schemas.microsoft.com/office/drawing/2014/main" id="{D6152651-CCC9-4B32-BD50-B120ECADC6AC}"/>
                </a:ext>
              </a:extLst>
            </p:cNvPr>
            <p:cNvSpPr txBox="1">
              <a:spLocks noChangeAspect="1"/>
            </p:cNvSpPr>
            <p:nvPr/>
          </p:nvSpPr>
          <p:spPr bwMode="auto">
            <a:xfrm rot="21274172">
              <a:off x="4653049" y="2391905"/>
              <a:ext cx="2037542" cy="1092476"/>
            </a:xfrm>
            <a:prstGeom prst="ellipse">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1400" b="1" spc="50" dirty="0">
                  <a:ln w="11430"/>
                  <a:solidFill>
                    <a:schemeClr val="accent3">
                      <a:lumMod val="75000"/>
                    </a:schemeClr>
                  </a:solidFill>
                </a:rPr>
                <a:t>DEVELOPMENTAL</a:t>
              </a:r>
            </a:p>
            <a:p>
              <a:pPr algn="ctr">
                <a:defRPr/>
              </a:pPr>
              <a:endParaRPr lang="en-GB" sz="1400" b="1" spc="50" dirty="0">
                <a:ln w="11430"/>
                <a:solidFill>
                  <a:schemeClr val="accent3">
                    <a:lumMod val="50000"/>
                  </a:schemeClr>
                </a:solidFill>
              </a:endParaRPr>
            </a:p>
          </p:txBody>
        </p:sp>
      </p:grpSp>
      <p:pic>
        <p:nvPicPr>
          <p:cNvPr id="32" name="Picture 31">
            <a:extLst>
              <a:ext uri="{FF2B5EF4-FFF2-40B4-BE49-F238E27FC236}">
                <a16:creationId xmlns:a16="http://schemas.microsoft.com/office/drawing/2014/main" id="{6FB9AC8F-C367-418A-AB7E-65C0F6B7A298}"/>
              </a:ext>
            </a:extLst>
          </p:cNvPr>
          <p:cNvPicPr>
            <a:picLocks noChangeAspect="1"/>
          </p:cNvPicPr>
          <p:nvPr/>
        </p:nvPicPr>
        <p:blipFill>
          <a:blip r:embed="rId2"/>
          <a:stretch>
            <a:fillRect/>
          </a:stretch>
        </p:blipFill>
        <p:spPr>
          <a:xfrm>
            <a:off x="6333123" y="4731110"/>
            <a:ext cx="2124075" cy="2152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par>
                          <p:cTn id="40" fill="hold" nodeType="afterGroup">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nodeType="afterGroup">
                            <p:stCondLst>
                              <p:cond delay="3500"/>
                            </p:stCondLst>
                            <p:childTnLst>
                              <p:par>
                                <p:cTn id="47" presetID="53" presetClass="entr" presetSubtype="16"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nodeType="afterGroup">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6384"/>
                                        </p:tgtEl>
                                        <p:attrNameLst>
                                          <p:attrName>style.visibility</p:attrName>
                                        </p:attrNameLst>
                                      </p:cBhvr>
                                      <p:to>
                                        <p:strVal val="visible"/>
                                      </p:to>
                                    </p:set>
                                    <p:anim calcmode="lin" valueType="num">
                                      <p:cBhvr>
                                        <p:cTn id="55" dur="500" fill="hold"/>
                                        <p:tgtEl>
                                          <p:spTgt spid="16384"/>
                                        </p:tgtEl>
                                        <p:attrNameLst>
                                          <p:attrName>ppt_w</p:attrName>
                                        </p:attrNameLst>
                                      </p:cBhvr>
                                      <p:tavLst>
                                        <p:tav tm="0">
                                          <p:val>
                                            <p:fltVal val="0"/>
                                          </p:val>
                                        </p:tav>
                                        <p:tav tm="100000">
                                          <p:val>
                                            <p:strVal val="#ppt_w"/>
                                          </p:val>
                                        </p:tav>
                                      </p:tavLst>
                                    </p:anim>
                                    <p:anim calcmode="lin" valueType="num">
                                      <p:cBhvr>
                                        <p:cTn id="56" dur="500" fill="hold"/>
                                        <p:tgtEl>
                                          <p:spTgt spid="16384"/>
                                        </p:tgtEl>
                                        <p:attrNameLst>
                                          <p:attrName>ppt_h</p:attrName>
                                        </p:attrNameLst>
                                      </p:cBhvr>
                                      <p:tavLst>
                                        <p:tav tm="0">
                                          <p:val>
                                            <p:fltVal val="0"/>
                                          </p:val>
                                        </p:tav>
                                        <p:tav tm="100000">
                                          <p:val>
                                            <p:strVal val="#ppt_h"/>
                                          </p:val>
                                        </p:tav>
                                      </p:tavLst>
                                    </p:anim>
                                    <p:animEffect transition="in" filter="fade">
                                      <p:cBhvr>
                                        <p:cTn id="57" dur="500"/>
                                        <p:tgtEl>
                                          <p:spTgt spid="16384"/>
                                        </p:tgtEl>
                                      </p:cBhvr>
                                    </p:animEffect>
                                  </p:childTnLst>
                                </p:cTn>
                              </p:par>
                            </p:childTnLst>
                          </p:cTn>
                        </p:par>
                        <p:par>
                          <p:cTn id="58" fill="hold" nodeType="afterGroup">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nodeType="afterGroup">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6401"/>
                                        </p:tgtEl>
                                        <p:attrNameLst>
                                          <p:attrName>style.visibility</p:attrName>
                                        </p:attrNameLst>
                                      </p:cBhvr>
                                      <p:to>
                                        <p:strVal val="visible"/>
                                      </p:to>
                                    </p:set>
                                    <p:anim calcmode="lin" valueType="num">
                                      <p:cBhvr>
                                        <p:cTn id="67" dur="500" fill="hold"/>
                                        <p:tgtEl>
                                          <p:spTgt spid="16401"/>
                                        </p:tgtEl>
                                        <p:attrNameLst>
                                          <p:attrName>ppt_w</p:attrName>
                                        </p:attrNameLst>
                                      </p:cBhvr>
                                      <p:tavLst>
                                        <p:tav tm="0">
                                          <p:val>
                                            <p:fltVal val="0"/>
                                          </p:val>
                                        </p:tav>
                                        <p:tav tm="100000">
                                          <p:val>
                                            <p:strVal val="#ppt_w"/>
                                          </p:val>
                                        </p:tav>
                                      </p:tavLst>
                                    </p:anim>
                                    <p:anim calcmode="lin" valueType="num">
                                      <p:cBhvr>
                                        <p:cTn id="68" dur="500" fill="hold"/>
                                        <p:tgtEl>
                                          <p:spTgt spid="16401"/>
                                        </p:tgtEl>
                                        <p:attrNameLst>
                                          <p:attrName>ppt_h</p:attrName>
                                        </p:attrNameLst>
                                      </p:cBhvr>
                                      <p:tavLst>
                                        <p:tav tm="0">
                                          <p:val>
                                            <p:fltVal val="0"/>
                                          </p:val>
                                        </p:tav>
                                        <p:tav tm="100000">
                                          <p:val>
                                            <p:strVal val="#ppt_h"/>
                                          </p:val>
                                        </p:tav>
                                      </p:tavLst>
                                    </p:anim>
                                    <p:animEffect transition="in" filter="fade">
                                      <p:cBhvr>
                                        <p:cTn id="69" dur="500"/>
                                        <p:tgtEl>
                                          <p:spTgt spid="16401"/>
                                        </p:tgtEl>
                                      </p:cBhvr>
                                    </p:animEffect>
                                  </p:childTnLst>
                                </p:cTn>
                              </p:par>
                              <p:par>
                                <p:cTn id="70" presetID="1"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7C67-819D-4D92-A68D-F0F920F927E8}"/>
              </a:ext>
            </a:extLst>
          </p:cNvPr>
          <p:cNvSpPr>
            <a:spLocks noGrp="1"/>
          </p:cNvSpPr>
          <p:nvPr>
            <p:ph type="title"/>
          </p:nvPr>
        </p:nvSpPr>
        <p:spPr/>
        <p:txBody>
          <a:bodyPr/>
          <a:lstStyle/>
          <a:p>
            <a:r>
              <a:rPr lang="en-US" dirty="0"/>
              <a:t>6. Systems thinking principle</a:t>
            </a:r>
          </a:p>
        </p:txBody>
      </p:sp>
      <p:sp>
        <p:nvSpPr>
          <p:cNvPr id="3" name="Content Placeholder 2">
            <a:extLst>
              <a:ext uri="{FF2B5EF4-FFF2-40B4-BE49-F238E27FC236}">
                <a16:creationId xmlns:a16="http://schemas.microsoft.com/office/drawing/2014/main" id="{3DA4864B-ADA0-4BC0-99AC-578131B16593}"/>
              </a:ext>
            </a:extLst>
          </p:cNvPr>
          <p:cNvSpPr>
            <a:spLocks noGrp="1"/>
          </p:cNvSpPr>
          <p:nvPr>
            <p:ph idx="1"/>
          </p:nvPr>
        </p:nvSpPr>
        <p:spPr>
          <a:xfrm>
            <a:off x="1387366" y="1398205"/>
            <a:ext cx="3545698" cy="5286374"/>
          </a:xfrm>
        </p:spPr>
        <p:txBody>
          <a:bodyPr>
            <a:noAutofit/>
          </a:bodyPr>
          <a:lstStyle/>
          <a:p>
            <a:r>
              <a:rPr lang="en-US" sz="2400" dirty="0"/>
              <a:t>Think systematically throughout, being attentive to interrelationships, perspectives, boundaries, and other key aspects of the social system and context within which the innovation is being developed and the evaluation is being conducted</a:t>
            </a:r>
          </a:p>
        </p:txBody>
      </p:sp>
      <p:pic>
        <p:nvPicPr>
          <p:cNvPr id="4" name="Picture 3">
            <a:extLst>
              <a:ext uri="{FF2B5EF4-FFF2-40B4-BE49-F238E27FC236}">
                <a16:creationId xmlns:a16="http://schemas.microsoft.com/office/drawing/2014/main" id="{39ADAAE4-8ACD-44BE-8CEC-29D2A1560495}"/>
              </a:ext>
            </a:extLst>
          </p:cNvPr>
          <p:cNvPicPr>
            <a:picLocks noChangeAspect="1"/>
          </p:cNvPicPr>
          <p:nvPr/>
        </p:nvPicPr>
        <p:blipFill>
          <a:blip r:embed="rId2"/>
          <a:stretch>
            <a:fillRect/>
          </a:stretch>
        </p:blipFill>
        <p:spPr>
          <a:xfrm>
            <a:off x="4933064" y="1264555"/>
            <a:ext cx="7219155" cy="5420024"/>
          </a:xfrm>
          <a:prstGeom prst="rect">
            <a:avLst/>
          </a:prstGeom>
        </p:spPr>
      </p:pic>
    </p:spTree>
    <p:extLst>
      <p:ext uri="{BB962C8B-B14F-4D97-AF65-F5344CB8AC3E}">
        <p14:creationId xmlns:p14="http://schemas.microsoft.com/office/powerpoint/2010/main" val="167843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896917-379A-4292-9805-1025E8CA29AC}"/>
              </a:ext>
            </a:extLst>
          </p:cNvPr>
          <p:cNvPicPr>
            <a:picLocks noChangeAspect="1"/>
          </p:cNvPicPr>
          <p:nvPr/>
        </p:nvPicPr>
        <p:blipFill>
          <a:blip r:embed="rId2"/>
          <a:stretch>
            <a:fillRect/>
          </a:stretch>
        </p:blipFill>
        <p:spPr>
          <a:xfrm>
            <a:off x="3082109" y="0"/>
            <a:ext cx="6738547" cy="6858000"/>
          </a:xfrm>
          <a:prstGeom prst="rect">
            <a:avLst/>
          </a:prstGeom>
        </p:spPr>
      </p:pic>
      <p:sp>
        <p:nvSpPr>
          <p:cNvPr id="2" name="Title 1">
            <a:extLst>
              <a:ext uri="{FF2B5EF4-FFF2-40B4-BE49-F238E27FC236}">
                <a16:creationId xmlns:a16="http://schemas.microsoft.com/office/drawing/2014/main" id="{10E06B99-E084-443C-8F54-7B3B1DE5BD7C}"/>
              </a:ext>
            </a:extLst>
          </p:cNvPr>
          <p:cNvSpPr>
            <a:spLocks noGrp="1"/>
          </p:cNvSpPr>
          <p:nvPr>
            <p:ph type="title"/>
          </p:nvPr>
        </p:nvSpPr>
        <p:spPr>
          <a:xfrm>
            <a:off x="1765656" y="592578"/>
            <a:ext cx="8911687" cy="1280890"/>
          </a:xfrm>
        </p:spPr>
        <p:txBody>
          <a:bodyPr/>
          <a:lstStyle/>
          <a:p>
            <a:r>
              <a:rPr lang="en-US" dirty="0">
                <a:solidFill>
                  <a:schemeClr val="tx1"/>
                </a:solidFill>
              </a:rPr>
              <a:t>7. Co</a:t>
            </a:r>
            <a:r>
              <a:rPr lang="en-US" dirty="0">
                <a:solidFill>
                  <a:schemeClr val="bg1"/>
                </a:solidFill>
              </a:rPr>
              <a:t>-creation principle</a:t>
            </a:r>
          </a:p>
        </p:txBody>
      </p:sp>
      <p:sp>
        <p:nvSpPr>
          <p:cNvPr id="3" name="Content Placeholder 2">
            <a:extLst>
              <a:ext uri="{FF2B5EF4-FFF2-40B4-BE49-F238E27FC236}">
                <a16:creationId xmlns:a16="http://schemas.microsoft.com/office/drawing/2014/main" id="{2E2B7C2F-CCBD-4385-B354-4E039ACEA3C2}"/>
              </a:ext>
            </a:extLst>
          </p:cNvPr>
          <p:cNvSpPr>
            <a:spLocks noGrp="1"/>
          </p:cNvSpPr>
          <p:nvPr>
            <p:ph idx="1"/>
          </p:nvPr>
        </p:nvSpPr>
        <p:spPr>
          <a:xfrm>
            <a:off x="3082109" y="5344286"/>
            <a:ext cx="6738547" cy="1280889"/>
          </a:xfrm>
        </p:spPr>
        <p:txBody>
          <a:bodyPr>
            <a:noAutofit/>
          </a:bodyPr>
          <a:lstStyle/>
          <a:p>
            <a:r>
              <a:rPr lang="en-US" dirty="0">
                <a:solidFill>
                  <a:schemeClr val="bg1"/>
                </a:solidFill>
              </a:rPr>
              <a:t>Develop the innovation and the evaluation together—interwoven, interdependent, iterative, and co-created—so that developmental evaluation becomes part of the change process</a:t>
            </a:r>
          </a:p>
        </p:txBody>
      </p:sp>
    </p:spTree>
    <p:extLst>
      <p:ext uri="{BB962C8B-B14F-4D97-AF65-F5344CB8AC3E}">
        <p14:creationId xmlns:p14="http://schemas.microsoft.com/office/powerpoint/2010/main" val="427357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8139-2AB9-41CF-9F21-42AF0D5C83C7}"/>
              </a:ext>
            </a:extLst>
          </p:cNvPr>
          <p:cNvSpPr>
            <a:spLocks noGrp="1"/>
          </p:cNvSpPr>
          <p:nvPr>
            <p:ph type="title"/>
          </p:nvPr>
        </p:nvSpPr>
        <p:spPr/>
        <p:txBody>
          <a:bodyPr/>
          <a:lstStyle/>
          <a:p>
            <a:r>
              <a:rPr lang="en-US" dirty="0"/>
              <a:t>8. Timely feedback principle</a:t>
            </a:r>
          </a:p>
        </p:txBody>
      </p:sp>
      <p:sp>
        <p:nvSpPr>
          <p:cNvPr id="3" name="Content Placeholder 2">
            <a:extLst>
              <a:ext uri="{FF2B5EF4-FFF2-40B4-BE49-F238E27FC236}">
                <a16:creationId xmlns:a16="http://schemas.microsoft.com/office/drawing/2014/main" id="{7A8822A8-4599-4DC0-B827-2C3E52807122}"/>
              </a:ext>
            </a:extLst>
          </p:cNvPr>
          <p:cNvSpPr>
            <a:spLocks noGrp="1"/>
          </p:cNvSpPr>
          <p:nvPr>
            <p:ph idx="1"/>
          </p:nvPr>
        </p:nvSpPr>
        <p:spPr>
          <a:xfrm>
            <a:off x="1471448" y="1540190"/>
            <a:ext cx="3548227" cy="5154900"/>
          </a:xfrm>
        </p:spPr>
        <p:txBody>
          <a:bodyPr>
            <a:normAutofit/>
          </a:bodyPr>
          <a:lstStyle/>
          <a:p>
            <a:r>
              <a:rPr lang="en-US" sz="2400" dirty="0"/>
              <a:t>Time feedback to inform ongoing adaptation as needs, findings, and insights emerge, rather than only at predetermined times (e.g. quarterly, midterm, or end of project)</a:t>
            </a:r>
          </a:p>
        </p:txBody>
      </p:sp>
      <p:pic>
        <p:nvPicPr>
          <p:cNvPr id="4" name="Picture 3">
            <a:extLst>
              <a:ext uri="{FF2B5EF4-FFF2-40B4-BE49-F238E27FC236}">
                <a16:creationId xmlns:a16="http://schemas.microsoft.com/office/drawing/2014/main" id="{7939307A-1121-459B-9AD0-3CAB128008E8}"/>
              </a:ext>
            </a:extLst>
          </p:cNvPr>
          <p:cNvPicPr>
            <a:picLocks noChangeAspect="1"/>
          </p:cNvPicPr>
          <p:nvPr/>
        </p:nvPicPr>
        <p:blipFill>
          <a:blip r:embed="rId2"/>
          <a:stretch>
            <a:fillRect/>
          </a:stretch>
        </p:blipFill>
        <p:spPr>
          <a:xfrm>
            <a:off x="5595869" y="1540189"/>
            <a:ext cx="6596131" cy="5317811"/>
          </a:xfrm>
          <a:prstGeom prst="rect">
            <a:avLst/>
          </a:prstGeom>
        </p:spPr>
      </p:pic>
    </p:spTree>
    <p:extLst>
      <p:ext uri="{BB962C8B-B14F-4D97-AF65-F5344CB8AC3E}">
        <p14:creationId xmlns:p14="http://schemas.microsoft.com/office/powerpoint/2010/main" val="2972154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D1E20-3F9F-4544-A716-02F872EEA9FA}"/>
              </a:ext>
            </a:extLst>
          </p:cNvPr>
          <p:cNvSpPr>
            <a:spLocks noGrp="1"/>
          </p:cNvSpPr>
          <p:nvPr>
            <p:ph idx="1"/>
          </p:nvPr>
        </p:nvSpPr>
        <p:spPr>
          <a:xfrm>
            <a:off x="1605013" y="2349480"/>
            <a:ext cx="9714628" cy="3937020"/>
          </a:xfrm>
        </p:spPr>
        <p:txBody>
          <a:bodyPr>
            <a:noAutofit/>
          </a:bodyPr>
          <a:lstStyle/>
          <a:p>
            <a:pPr marL="0" indent="0">
              <a:buNone/>
            </a:pPr>
            <a:r>
              <a:rPr lang="en-US" sz="2800" u="sng" dirty="0">
                <a:solidFill>
                  <a:schemeClr val="tx1">
                    <a:lumMod val="95000"/>
                    <a:lumOff val="5000"/>
                  </a:schemeClr>
                </a:solidFill>
              </a:rPr>
              <a:t>QUESTIONS</a:t>
            </a:r>
          </a:p>
          <a:p>
            <a:r>
              <a:rPr lang="en-US" sz="2800" dirty="0">
                <a:solidFill>
                  <a:schemeClr val="tx1">
                    <a:lumMod val="95000"/>
                    <a:lumOff val="5000"/>
                  </a:schemeClr>
                </a:solidFill>
              </a:rPr>
              <a:t>How do you deal with complexity and systems thinking in your projects?</a:t>
            </a:r>
          </a:p>
          <a:p>
            <a:r>
              <a:rPr lang="en-US" sz="2800" dirty="0">
                <a:solidFill>
                  <a:schemeClr val="tx1">
                    <a:lumMod val="95000"/>
                    <a:lumOff val="5000"/>
                  </a:schemeClr>
                </a:solidFill>
              </a:rPr>
              <a:t>Do you have examples of where your evaluation work has helped to navigate through complex systems?</a:t>
            </a:r>
          </a:p>
          <a:p>
            <a:r>
              <a:rPr lang="en-US" sz="2800" dirty="0">
                <a:solidFill>
                  <a:schemeClr val="tx1">
                    <a:lumMod val="95000"/>
                    <a:lumOff val="5000"/>
                  </a:schemeClr>
                </a:solidFill>
              </a:rPr>
              <a:t>Do the co-creation and feedback principles fit, or not fit, in your work?</a:t>
            </a:r>
          </a:p>
          <a:p>
            <a:pPr marL="0" indent="0">
              <a:buNone/>
            </a:pPr>
            <a:endParaRPr lang="en-US" dirty="0">
              <a:solidFill>
                <a:schemeClr val="tx1">
                  <a:lumMod val="95000"/>
                  <a:lumOff val="5000"/>
                </a:schemeClr>
              </a:solidFill>
            </a:endParaRPr>
          </a:p>
          <a:p>
            <a:endParaRPr lang="en-US" dirty="0">
              <a:solidFill>
                <a:schemeClr val="tx1">
                  <a:lumMod val="95000"/>
                  <a:lumOff val="5000"/>
                </a:schemeClr>
              </a:solidFill>
            </a:endParaRPr>
          </a:p>
        </p:txBody>
      </p:sp>
      <p:sp>
        <p:nvSpPr>
          <p:cNvPr id="6" name="Thought Bubble: Cloud 5">
            <a:extLst>
              <a:ext uri="{FF2B5EF4-FFF2-40B4-BE49-F238E27FC236}">
                <a16:creationId xmlns:a16="http://schemas.microsoft.com/office/drawing/2014/main" id="{6654F1B3-24E8-4E8C-A102-EBCD90DF62C5}"/>
              </a:ext>
            </a:extLst>
          </p:cNvPr>
          <p:cNvSpPr/>
          <p:nvPr/>
        </p:nvSpPr>
        <p:spPr>
          <a:xfrm>
            <a:off x="5349875" y="88899"/>
            <a:ext cx="5664200" cy="1901825"/>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BFE830-B931-47D9-9F28-25A6D0C9E749}"/>
              </a:ext>
            </a:extLst>
          </p:cNvPr>
          <p:cNvSpPr txBox="1"/>
          <p:nvPr/>
        </p:nvSpPr>
        <p:spPr>
          <a:xfrm>
            <a:off x="5972175" y="654376"/>
            <a:ext cx="4171950" cy="523220"/>
          </a:xfrm>
          <a:prstGeom prst="rect">
            <a:avLst/>
          </a:prstGeom>
          <a:noFill/>
        </p:spPr>
        <p:txBody>
          <a:bodyPr wrap="square" rtlCol="0">
            <a:spAutoFit/>
          </a:bodyPr>
          <a:lstStyle/>
          <a:p>
            <a:r>
              <a:rPr lang="en-US" sz="2800" b="1" dirty="0"/>
              <a:t>Small Group Discussion</a:t>
            </a:r>
          </a:p>
        </p:txBody>
      </p:sp>
    </p:spTree>
    <p:extLst>
      <p:ext uri="{BB962C8B-B14F-4D97-AF65-F5344CB8AC3E}">
        <p14:creationId xmlns:p14="http://schemas.microsoft.com/office/powerpoint/2010/main" val="35405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CD57-2067-441C-A86B-949EB4F09342}"/>
              </a:ext>
            </a:extLst>
          </p:cNvPr>
          <p:cNvSpPr>
            <a:spLocks noGrp="1"/>
          </p:cNvSpPr>
          <p:nvPr>
            <p:ph type="title"/>
          </p:nvPr>
        </p:nvSpPr>
        <p:spPr/>
        <p:txBody>
          <a:bodyPr/>
          <a:lstStyle/>
          <a:p>
            <a:r>
              <a:rPr lang="en-US" dirty="0"/>
              <a:t>Polls: who’s in the “room”?</a:t>
            </a:r>
          </a:p>
        </p:txBody>
      </p:sp>
    </p:spTree>
    <p:extLst>
      <p:ext uri="{BB962C8B-B14F-4D97-AF65-F5344CB8AC3E}">
        <p14:creationId xmlns:p14="http://schemas.microsoft.com/office/powerpoint/2010/main" val="4117049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D1E20-3F9F-4544-A716-02F872EEA9FA}"/>
              </a:ext>
            </a:extLst>
          </p:cNvPr>
          <p:cNvSpPr>
            <a:spLocks noGrp="1"/>
          </p:cNvSpPr>
          <p:nvPr>
            <p:ph idx="1"/>
          </p:nvPr>
        </p:nvSpPr>
        <p:spPr>
          <a:xfrm>
            <a:off x="1900288" y="739755"/>
            <a:ext cx="9714628" cy="3937020"/>
          </a:xfrm>
        </p:spPr>
        <p:txBody>
          <a:bodyPr>
            <a:noAutofit/>
          </a:bodyPr>
          <a:lstStyle/>
          <a:p>
            <a:pPr marL="0" indent="0">
              <a:buNone/>
            </a:pPr>
            <a:r>
              <a:rPr lang="en-US" sz="2800" u="sng" dirty="0">
                <a:solidFill>
                  <a:schemeClr val="tx1">
                    <a:lumMod val="95000"/>
                    <a:lumOff val="5000"/>
                  </a:schemeClr>
                </a:solidFill>
              </a:rPr>
              <a:t>QUESTIONS</a:t>
            </a:r>
          </a:p>
          <a:p>
            <a:r>
              <a:rPr lang="en-US" sz="2800" dirty="0">
                <a:solidFill>
                  <a:schemeClr val="tx1">
                    <a:lumMod val="95000"/>
                    <a:lumOff val="5000"/>
                  </a:schemeClr>
                </a:solidFill>
              </a:rPr>
              <a:t>How do you deal with complexity and systems thinking in your projects?</a:t>
            </a:r>
          </a:p>
          <a:p>
            <a:r>
              <a:rPr lang="en-US" sz="2800" dirty="0">
                <a:solidFill>
                  <a:schemeClr val="tx1">
                    <a:lumMod val="95000"/>
                    <a:lumOff val="5000"/>
                  </a:schemeClr>
                </a:solidFill>
              </a:rPr>
              <a:t>Do you have examples of where your evaluation work has helped to navigate through complex systems?</a:t>
            </a:r>
          </a:p>
          <a:p>
            <a:r>
              <a:rPr lang="en-US" sz="2800" dirty="0">
                <a:solidFill>
                  <a:schemeClr val="tx1">
                    <a:lumMod val="95000"/>
                    <a:lumOff val="5000"/>
                  </a:schemeClr>
                </a:solidFill>
              </a:rPr>
              <a:t>Do the co-creation and feedback principles fit, or not fit, in your work?</a:t>
            </a:r>
          </a:p>
          <a:p>
            <a:pPr marL="0" indent="0">
              <a:buNone/>
            </a:pPr>
            <a:endParaRPr lang="en-US" dirty="0">
              <a:solidFill>
                <a:schemeClr val="tx1">
                  <a:lumMod val="95000"/>
                  <a:lumOff val="5000"/>
                </a:schemeClr>
              </a:solidFill>
            </a:endParaRPr>
          </a:p>
          <a:p>
            <a:endParaRPr lang="en-US" dirty="0">
              <a:solidFill>
                <a:schemeClr val="tx1">
                  <a:lumMod val="95000"/>
                  <a:lumOff val="5000"/>
                </a:schemeClr>
              </a:solidFill>
            </a:endParaRPr>
          </a:p>
        </p:txBody>
      </p:sp>
      <p:sp>
        <p:nvSpPr>
          <p:cNvPr id="7" name="TextBox 6">
            <a:extLst>
              <a:ext uri="{FF2B5EF4-FFF2-40B4-BE49-F238E27FC236}">
                <a16:creationId xmlns:a16="http://schemas.microsoft.com/office/drawing/2014/main" id="{E3BFE830-B931-47D9-9F28-25A6D0C9E749}"/>
              </a:ext>
            </a:extLst>
          </p:cNvPr>
          <p:cNvSpPr txBox="1"/>
          <p:nvPr/>
        </p:nvSpPr>
        <p:spPr>
          <a:xfrm>
            <a:off x="3276599" y="5286375"/>
            <a:ext cx="6696075" cy="523220"/>
          </a:xfrm>
          <a:prstGeom prst="rect">
            <a:avLst/>
          </a:prstGeom>
          <a:noFill/>
        </p:spPr>
        <p:txBody>
          <a:bodyPr wrap="square" rtlCol="0">
            <a:spAutoFit/>
          </a:bodyPr>
          <a:lstStyle/>
          <a:p>
            <a:r>
              <a:rPr lang="en-US" sz="2800" b="1" dirty="0"/>
              <a:t>Large Group Discussion / Q&amp;A</a:t>
            </a:r>
          </a:p>
        </p:txBody>
      </p:sp>
    </p:spTree>
    <p:extLst>
      <p:ext uri="{BB962C8B-B14F-4D97-AF65-F5344CB8AC3E}">
        <p14:creationId xmlns:p14="http://schemas.microsoft.com/office/powerpoint/2010/main" val="156919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5EF7-D544-4699-BC53-E7843C051081}"/>
              </a:ext>
            </a:extLst>
          </p:cNvPr>
          <p:cNvSpPr>
            <a:spLocks noGrp="1"/>
          </p:cNvSpPr>
          <p:nvPr>
            <p:ph type="title"/>
          </p:nvPr>
        </p:nvSpPr>
        <p:spPr>
          <a:xfrm>
            <a:off x="2646362" y="2344500"/>
            <a:ext cx="8915399" cy="1468800"/>
          </a:xfrm>
        </p:spPr>
        <p:txBody>
          <a:bodyPr/>
          <a:lstStyle/>
          <a:p>
            <a:r>
              <a:rPr lang="en-US" dirty="0"/>
              <a:t>Poll: Barriers to Implementing DE</a:t>
            </a:r>
          </a:p>
        </p:txBody>
      </p:sp>
    </p:spTree>
    <p:extLst>
      <p:ext uri="{BB962C8B-B14F-4D97-AF65-F5344CB8AC3E}">
        <p14:creationId xmlns:p14="http://schemas.microsoft.com/office/powerpoint/2010/main" val="377483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4244-3460-431B-AEB4-8CE6B9A41B93}"/>
              </a:ext>
            </a:extLst>
          </p:cNvPr>
          <p:cNvSpPr>
            <a:spLocks noGrp="1"/>
          </p:cNvSpPr>
          <p:nvPr>
            <p:ph type="title"/>
          </p:nvPr>
        </p:nvSpPr>
        <p:spPr/>
        <p:txBody>
          <a:bodyPr>
            <a:normAutofit/>
          </a:bodyPr>
          <a:lstStyle/>
          <a:p>
            <a:r>
              <a:rPr lang="en-US" dirty="0"/>
              <a:t>Examples of Methods that Support Developmental Evaluation</a:t>
            </a:r>
          </a:p>
        </p:txBody>
      </p:sp>
      <p:sp>
        <p:nvSpPr>
          <p:cNvPr id="4" name="TextBox 3">
            <a:extLst>
              <a:ext uri="{FF2B5EF4-FFF2-40B4-BE49-F238E27FC236}">
                <a16:creationId xmlns:a16="http://schemas.microsoft.com/office/drawing/2014/main" id="{9501EB38-22EC-41FD-BEFB-14423B3E5500}"/>
              </a:ext>
            </a:extLst>
          </p:cNvPr>
          <p:cNvSpPr txBox="1"/>
          <p:nvPr/>
        </p:nvSpPr>
        <p:spPr>
          <a:xfrm>
            <a:off x="3030601" y="2552700"/>
            <a:ext cx="8383633"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PhotoVoice</a:t>
            </a:r>
          </a:p>
          <a:p>
            <a:pPr marL="285750" indent="-285750">
              <a:buFont typeface="Arial" panose="020B0604020202020204" pitchFamily="34" charset="0"/>
              <a:buChar char="•"/>
            </a:pPr>
            <a:r>
              <a:rPr lang="en-US" sz="2400" dirty="0"/>
              <a:t>Ripple Effect Mapping</a:t>
            </a:r>
          </a:p>
          <a:p>
            <a:pPr marL="285750" indent="-285750">
              <a:buFont typeface="Arial" panose="020B0604020202020204" pitchFamily="34" charset="0"/>
              <a:buChar char="•"/>
            </a:pPr>
            <a:r>
              <a:rPr lang="en-US" sz="2400" dirty="0"/>
              <a:t>Appreciative Inquiry </a:t>
            </a:r>
          </a:p>
          <a:p>
            <a:pPr marL="285750" indent="-285750">
              <a:buFont typeface="Arial" panose="020B0604020202020204" pitchFamily="34" charset="0"/>
              <a:buChar char="•"/>
            </a:pPr>
            <a:r>
              <a:rPr lang="en-US" sz="2400" dirty="0"/>
              <a:t>Before and after-action review</a:t>
            </a:r>
          </a:p>
          <a:p>
            <a:pPr marL="285750" indent="-285750">
              <a:buFont typeface="Arial" panose="020B0604020202020204" pitchFamily="34" charset="0"/>
              <a:buChar char="•"/>
            </a:pPr>
            <a:r>
              <a:rPr lang="en-US" sz="2400" dirty="0"/>
              <a:t>Emergent learning</a:t>
            </a:r>
          </a:p>
          <a:p>
            <a:endParaRPr lang="en-US" sz="2400" dirty="0"/>
          </a:p>
          <a:p>
            <a:endParaRPr lang="en-US" sz="2400" dirty="0"/>
          </a:p>
          <a:p>
            <a:pPr marL="285750" indent="-285750">
              <a:buFont typeface="Arial" panose="020B0604020202020204" pitchFamily="34" charset="0"/>
              <a:buChar char="•"/>
            </a:pPr>
            <a:r>
              <a:rPr lang="en-US" sz="2400" dirty="0"/>
              <a:t>AND . . . Any other evaluation methods you are accustomed to using—DE is an approach, not a method </a:t>
            </a:r>
          </a:p>
        </p:txBody>
      </p:sp>
      <p:sp>
        <p:nvSpPr>
          <p:cNvPr id="6" name="Content Placeholder 5">
            <a:extLst>
              <a:ext uri="{FF2B5EF4-FFF2-40B4-BE49-F238E27FC236}">
                <a16:creationId xmlns:a16="http://schemas.microsoft.com/office/drawing/2014/main" id="{947D4428-7019-4977-80F6-DBF0701CDB18}"/>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53550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CA30-1598-4A08-B009-893EB2BF8EFB}"/>
              </a:ext>
            </a:extLst>
          </p:cNvPr>
          <p:cNvSpPr>
            <a:spLocks noGrp="1"/>
          </p:cNvSpPr>
          <p:nvPr>
            <p:ph type="title"/>
          </p:nvPr>
        </p:nvSpPr>
        <p:spPr>
          <a:xfrm>
            <a:off x="3748625" y="3100610"/>
            <a:ext cx="5916075" cy="1280890"/>
          </a:xfrm>
        </p:spPr>
        <p:txBody>
          <a:bodyPr/>
          <a:lstStyle/>
          <a:p>
            <a:r>
              <a:rPr lang="en-US" b="1" dirty="0"/>
              <a:t>Large group closing discussion / Q&amp;A</a:t>
            </a:r>
          </a:p>
        </p:txBody>
      </p:sp>
    </p:spTree>
    <p:extLst>
      <p:ext uri="{BB962C8B-B14F-4D97-AF65-F5344CB8AC3E}">
        <p14:creationId xmlns:p14="http://schemas.microsoft.com/office/powerpoint/2010/main" val="2363458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0235-B8D1-410C-801F-919E26E27F84}"/>
              </a:ext>
            </a:extLst>
          </p:cNvPr>
          <p:cNvSpPr>
            <a:spLocks noGrp="1"/>
          </p:cNvSpPr>
          <p:nvPr>
            <p:ph type="title"/>
          </p:nvPr>
        </p:nvSpPr>
        <p:spPr>
          <a:xfrm>
            <a:off x="2592924" y="624110"/>
            <a:ext cx="8911687" cy="5052790"/>
          </a:xfrm>
        </p:spPr>
        <p:txBody>
          <a:bodyPr>
            <a:normAutofit/>
          </a:bodyPr>
          <a:lstStyle/>
          <a:p>
            <a:r>
              <a:rPr lang="en-US" sz="4800" b="1" dirty="0"/>
              <a:t>Thank you!</a:t>
            </a:r>
            <a:br>
              <a:rPr lang="en-US" sz="4800" b="1" dirty="0"/>
            </a:br>
            <a:r>
              <a:rPr lang="en-US" dirty="0"/>
              <a:t/>
            </a:r>
            <a:br>
              <a:rPr lang="en-US" dirty="0"/>
            </a:br>
            <a:r>
              <a:rPr lang="en-US" dirty="0"/>
              <a:t/>
            </a:r>
            <a:br>
              <a:rPr lang="en-US" dirty="0"/>
            </a:br>
            <a:r>
              <a:rPr lang="en-US" dirty="0"/>
              <a:t>Marah Moore</a:t>
            </a:r>
            <a:br>
              <a:rPr lang="en-US" dirty="0"/>
            </a:br>
            <a:r>
              <a:rPr lang="en-US" dirty="0">
                <a:hlinkClick r:id="rId2"/>
              </a:rPr>
              <a:t>marah@i2i-institute.com</a:t>
            </a:r>
            <a:r>
              <a:rPr lang="en-US" dirty="0"/>
              <a:t/>
            </a:r>
            <a:br>
              <a:rPr lang="en-US" dirty="0"/>
            </a:br>
            <a:r>
              <a:rPr lang="en-US" dirty="0"/>
              <a:t>575-758-7513</a:t>
            </a:r>
            <a:br>
              <a:rPr lang="en-US" dirty="0"/>
            </a:br>
            <a:endParaRPr lang="en-US" dirty="0"/>
          </a:p>
        </p:txBody>
      </p:sp>
    </p:spTree>
    <p:extLst>
      <p:ext uri="{BB962C8B-B14F-4D97-AF65-F5344CB8AC3E}">
        <p14:creationId xmlns:p14="http://schemas.microsoft.com/office/powerpoint/2010/main" val="58396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B897-6D4C-4B4B-9082-6247C87DEE04}"/>
              </a:ext>
            </a:extLst>
          </p:cNvPr>
          <p:cNvSpPr>
            <a:spLocks noGrp="1"/>
          </p:cNvSpPr>
          <p:nvPr>
            <p:ph type="title"/>
          </p:nvPr>
        </p:nvSpPr>
        <p:spPr>
          <a:xfrm>
            <a:off x="2247374" y="523145"/>
            <a:ext cx="9599075" cy="877030"/>
          </a:xfrm>
        </p:spPr>
        <p:txBody>
          <a:bodyPr/>
          <a:lstStyle/>
          <a:p>
            <a:r>
              <a:rPr lang="en-US" dirty="0"/>
              <a:t>Developmental Evaluation: a Snapshot </a:t>
            </a:r>
          </a:p>
        </p:txBody>
      </p:sp>
      <p:sp>
        <p:nvSpPr>
          <p:cNvPr id="3" name="Content Placeholder 2">
            <a:extLst>
              <a:ext uri="{FF2B5EF4-FFF2-40B4-BE49-F238E27FC236}">
                <a16:creationId xmlns:a16="http://schemas.microsoft.com/office/drawing/2014/main" id="{71997934-DE8B-453A-A7BD-B082E84558BA}"/>
              </a:ext>
            </a:extLst>
          </p:cNvPr>
          <p:cNvSpPr>
            <a:spLocks noGrp="1"/>
          </p:cNvSpPr>
          <p:nvPr>
            <p:ph idx="1"/>
          </p:nvPr>
        </p:nvSpPr>
        <p:spPr>
          <a:xfrm>
            <a:off x="2589212" y="1566041"/>
            <a:ext cx="8915400" cy="4345181"/>
          </a:xfrm>
        </p:spPr>
        <p:txBody>
          <a:bodyPr>
            <a:normAutofit fontScale="92500" lnSpcReduction="20000"/>
          </a:bodyPr>
          <a:lstStyle/>
          <a:p>
            <a:r>
              <a:rPr lang="en-US" sz="2400" dirty="0"/>
              <a:t>Supports development of innovations and adaptation of interventions in complex, dynamic environments </a:t>
            </a:r>
          </a:p>
          <a:p>
            <a:pPr lvl="1"/>
            <a:r>
              <a:rPr lang="en-US" sz="2200" dirty="0"/>
              <a:t>Explores possibilities, generates ideas; ongoing and generative</a:t>
            </a:r>
          </a:p>
          <a:p>
            <a:r>
              <a:rPr lang="en-US" sz="2400" dirty="0"/>
              <a:t>Focuses on systems change; specific outcomes are often emergent</a:t>
            </a:r>
          </a:p>
          <a:p>
            <a:r>
              <a:rPr lang="en-US" sz="2400" dirty="0"/>
              <a:t>Evaluation methods and measures adapt as the process unfolds</a:t>
            </a:r>
          </a:p>
          <a:p>
            <a:r>
              <a:rPr lang="en-US" sz="2400" dirty="0"/>
              <a:t>Based on collaborative partnership between evaluator and those engaged in innovation process ***</a:t>
            </a:r>
          </a:p>
          <a:p>
            <a:r>
              <a:rPr lang="en-US" sz="2400" dirty="0"/>
              <a:t>Evaluator is part of the innovation team, not “external” ***</a:t>
            </a:r>
          </a:p>
          <a:p>
            <a:r>
              <a:rPr lang="en-US" sz="2400" dirty="0"/>
              <a:t>Accountability is centered on making a difference in communities</a:t>
            </a:r>
          </a:p>
          <a:p>
            <a:endParaRPr lang="en-US" dirty="0"/>
          </a:p>
        </p:txBody>
      </p:sp>
    </p:spTree>
    <p:extLst>
      <p:ext uri="{BB962C8B-B14F-4D97-AF65-F5344CB8AC3E}">
        <p14:creationId xmlns:p14="http://schemas.microsoft.com/office/powerpoint/2010/main" val="26683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EF78-4C22-460D-BECD-F9919EB62FB5}"/>
              </a:ext>
            </a:extLst>
          </p:cNvPr>
          <p:cNvSpPr>
            <a:spLocks noGrp="1"/>
          </p:cNvSpPr>
          <p:nvPr>
            <p:ph type="ctrTitle"/>
          </p:nvPr>
        </p:nvSpPr>
        <p:spPr>
          <a:xfrm>
            <a:off x="2761489" y="3531536"/>
            <a:ext cx="8915399" cy="584775"/>
          </a:xfrm>
        </p:spPr>
        <p:txBody>
          <a:bodyPr>
            <a:normAutofit/>
          </a:bodyPr>
          <a:lstStyle/>
          <a:p>
            <a:r>
              <a:rPr lang="en-US" sz="2800" b="1" dirty="0"/>
              <a:t>Developmental Evaluation</a:t>
            </a:r>
          </a:p>
        </p:txBody>
      </p:sp>
      <p:sp>
        <p:nvSpPr>
          <p:cNvPr id="3" name="Subtitle 2">
            <a:extLst>
              <a:ext uri="{FF2B5EF4-FFF2-40B4-BE49-F238E27FC236}">
                <a16:creationId xmlns:a16="http://schemas.microsoft.com/office/drawing/2014/main" id="{194273E4-3E6C-4F76-8A05-20AA54228CA3}"/>
              </a:ext>
            </a:extLst>
          </p:cNvPr>
          <p:cNvSpPr>
            <a:spLocks noGrp="1"/>
          </p:cNvSpPr>
          <p:nvPr>
            <p:ph type="subTitle" idx="1"/>
          </p:nvPr>
        </p:nvSpPr>
        <p:spPr>
          <a:xfrm>
            <a:off x="2761489" y="4291515"/>
            <a:ext cx="8915399" cy="468584"/>
          </a:xfrm>
        </p:spPr>
        <p:txBody>
          <a:bodyPr>
            <a:normAutofit/>
          </a:bodyPr>
          <a:lstStyle/>
          <a:p>
            <a:r>
              <a:rPr lang="en-US" sz="2400" b="1" dirty="0"/>
              <a:t>Eight Guiding Principles</a:t>
            </a:r>
          </a:p>
        </p:txBody>
      </p:sp>
    </p:spTree>
    <p:extLst>
      <p:ext uri="{BB962C8B-B14F-4D97-AF65-F5344CB8AC3E}">
        <p14:creationId xmlns:p14="http://schemas.microsoft.com/office/powerpoint/2010/main" val="31627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2548-FA5C-4859-8F8B-653997849421}"/>
              </a:ext>
            </a:extLst>
          </p:cNvPr>
          <p:cNvSpPr>
            <a:spLocks noGrp="1"/>
          </p:cNvSpPr>
          <p:nvPr>
            <p:ph type="title"/>
          </p:nvPr>
        </p:nvSpPr>
        <p:spPr/>
        <p:txBody>
          <a:bodyPr/>
          <a:lstStyle/>
          <a:p>
            <a:r>
              <a:rPr lang="en-US" dirty="0"/>
              <a:t>1. Developmental Purpose Principle</a:t>
            </a:r>
          </a:p>
        </p:txBody>
      </p:sp>
      <p:sp>
        <p:nvSpPr>
          <p:cNvPr id="3" name="Content Placeholder 2">
            <a:extLst>
              <a:ext uri="{FF2B5EF4-FFF2-40B4-BE49-F238E27FC236}">
                <a16:creationId xmlns:a16="http://schemas.microsoft.com/office/drawing/2014/main" id="{1367F4A6-20FE-4B81-82D3-DF2FBA07615E}"/>
              </a:ext>
            </a:extLst>
          </p:cNvPr>
          <p:cNvSpPr>
            <a:spLocks noGrp="1"/>
          </p:cNvSpPr>
          <p:nvPr>
            <p:ph idx="1"/>
          </p:nvPr>
        </p:nvSpPr>
        <p:spPr>
          <a:xfrm>
            <a:off x="2607902" y="1543050"/>
            <a:ext cx="8915400" cy="4762500"/>
          </a:xfrm>
        </p:spPr>
        <p:txBody>
          <a:bodyPr>
            <a:normAutofit/>
          </a:bodyPr>
          <a:lstStyle/>
          <a:p>
            <a:r>
              <a:rPr lang="en-US" sz="2400" b="1" dirty="0"/>
              <a:t>Illuminate</a:t>
            </a:r>
            <a:r>
              <a:rPr lang="en-US" sz="2400" dirty="0"/>
              <a:t>, </a:t>
            </a:r>
            <a:r>
              <a:rPr lang="en-US" sz="2400" b="1" dirty="0"/>
              <a:t>inform</a:t>
            </a:r>
            <a:r>
              <a:rPr lang="en-US" sz="2400" dirty="0"/>
              <a:t>, and </a:t>
            </a:r>
            <a:r>
              <a:rPr lang="en-US" sz="2400" b="1" dirty="0"/>
              <a:t>support</a:t>
            </a:r>
            <a:r>
              <a:rPr lang="en-US" sz="2400" dirty="0"/>
              <a:t> what is being developed, by identifying the nature and patterns of development (innovation, adaptation, systems change), and the implications of those consequences</a:t>
            </a:r>
          </a:p>
          <a:p>
            <a:pPr marL="0" indent="0">
              <a:buNone/>
            </a:pPr>
            <a:endParaRPr lang="en-US" b="1" dirty="0"/>
          </a:p>
          <a:p>
            <a:pPr marL="0" indent="0">
              <a:buNone/>
            </a:pPr>
            <a:r>
              <a:rPr lang="en-US" sz="2000" b="1" dirty="0"/>
              <a:t>Five purposes:</a:t>
            </a:r>
          </a:p>
          <a:p>
            <a:pPr lvl="1"/>
            <a:r>
              <a:rPr lang="en-US" sz="2000" dirty="0"/>
              <a:t>On-going development</a:t>
            </a:r>
          </a:p>
          <a:p>
            <a:pPr lvl="1"/>
            <a:r>
              <a:rPr lang="en-US" sz="2000" dirty="0"/>
              <a:t>Adapting effectiveness principles</a:t>
            </a:r>
          </a:p>
          <a:p>
            <a:pPr lvl="1"/>
            <a:r>
              <a:rPr lang="en-US" sz="2000" dirty="0"/>
              <a:t>Rapid response to crisis</a:t>
            </a:r>
          </a:p>
          <a:p>
            <a:pPr lvl="1"/>
            <a:r>
              <a:rPr lang="en-US" sz="2000" dirty="0"/>
              <a:t>Pre-formative</a:t>
            </a:r>
          </a:p>
          <a:p>
            <a:pPr lvl="1"/>
            <a:r>
              <a:rPr lang="en-US" sz="2000" dirty="0"/>
              <a:t>Major systems change</a:t>
            </a:r>
          </a:p>
          <a:p>
            <a:endParaRPr lang="en-US" dirty="0"/>
          </a:p>
        </p:txBody>
      </p:sp>
    </p:spTree>
    <p:extLst>
      <p:ext uri="{BB962C8B-B14F-4D97-AF65-F5344CB8AC3E}">
        <p14:creationId xmlns:p14="http://schemas.microsoft.com/office/powerpoint/2010/main" val="2020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E42C-8410-41BD-893C-34FE088F23F5}"/>
              </a:ext>
            </a:extLst>
          </p:cNvPr>
          <p:cNvSpPr>
            <a:spLocks noGrp="1"/>
          </p:cNvSpPr>
          <p:nvPr>
            <p:ph type="title"/>
          </p:nvPr>
        </p:nvSpPr>
        <p:spPr/>
        <p:txBody>
          <a:bodyPr/>
          <a:lstStyle/>
          <a:p>
            <a:r>
              <a:rPr lang="en-US" dirty="0"/>
              <a:t>2. Evaluation rigor principle</a:t>
            </a:r>
          </a:p>
        </p:txBody>
      </p:sp>
      <p:sp>
        <p:nvSpPr>
          <p:cNvPr id="3" name="Content Placeholder 2">
            <a:extLst>
              <a:ext uri="{FF2B5EF4-FFF2-40B4-BE49-F238E27FC236}">
                <a16:creationId xmlns:a16="http://schemas.microsoft.com/office/drawing/2014/main" id="{97B897A2-65D0-44DB-8E36-FE1158D4B146}"/>
              </a:ext>
            </a:extLst>
          </p:cNvPr>
          <p:cNvSpPr>
            <a:spLocks noGrp="1"/>
          </p:cNvSpPr>
          <p:nvPr>
            <p:ph idx="1"/>
          </p:nvPr>
        </p:nvSpPr>
        <p:spPr>
          <a:xfrm>
            <a:off x="2466703" y="1828800"/>
            <a:ext cx="9391922" cy="3777622"/>
          </a:xfrm>
        </p:spPr>
        <p:txBody>
          <a:bodyPr/>
          <a:lstStyle/>
          <a:p>
            <a:r>
              <a:rPr lang="en-US" sz="2400" dirty="0"/>
              <a:t>Ask probing evaluation questions; think and engage evaluatively; question assumptions; apply evaluation logic; use appropriate methods; and stay empirically grounded—that is, rigorously gather, interpret, and report data</a:t>
            </a:r>
          </a:p>
          <a:p>
            <a:pPr marL="0" indent="0">
              <a:buNone/>
            </a:pPr>
            <a:endParaRPr lang="en-US" dirty="0"/>
          </a:p>
        </p:txBody>
      </p:sp>
      <p:sp>
        <p:nvSpPr>
          <p:cNvPr id="4" name="TextBox 3">
            <a:extLst>
              <a:ext uri="{FF2B5EF4-FFF2-40B4-BE49-F238E27FC236}">
                <a16:creationId xmlns:a16="http://schemas.microsoft.com/office/drawing/2014/main" id="{1AF218FC-D6EF-4AC0-832E-F3435F1DBA18}"/>
              </a:ext>
            </a:extLst>
          </p:cNvPr>
          <p:cNvSpPr txBox="1"/>
          <p:nvPr/>
        </p:nvSpPr>
        <p:spPr>
          <a:xfrm>
            <a:off x="5638800" y="2978331"/>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2529ACC2-FAB8-4F51-95AC-CFBC8A99888A}"/>
              </a:ext>
            </a:extLst>
          </p:cNvPr>
          <p:cNvSpPr txBox="1"/>
          <p:nvPr/>
        </p:nvSpPr>
        <p:spPr>
          <a:xfrm>
            <a:off x="7110547" y="3892731"/>
            <a:ext cx="4271556" cy="2389406"/>
          </a:xfrm>
          <a:prstGeom prst="cloudCallout">
            <a:avLst>
              <a:gd name="adj1" fmla="val -82111"/>
              <a:gd name="adj2" fmla="val -60942"/>
            </a:avLst>
          </a:prstGeom>
          <a:solidFill>
            <a:schemeClr val="bg2">
              <a:lumMod val="50000"/>
            </a:schemeClr>
          </a:solidFill>
        </p:spPr>
        <p:txBody>
          <a:bodyPr wrap="square" rtlCol="0">
            <a:spAutoFit/>
          </a:bodyPr>
          <a:lstStyle/>
          <a:p>
            <a:r>
              <a:rPr lang="en-US" sz="2400" dirty="0">
                <a:solidFill>
                  <a:schemeClr val="bg1"/>
                </a:solidFill>
              </a:rPr>
              <a:t>No data, no evaluation—developmental or otherwise</a:t>
            </a:r>
          </a:p>
        </p:txBody>
      </p:sp>
    </p:spTree>
    <p:extLst>
      <p:ext uri="{BB962C8B-B14F-4D97-AF65-F5344CB8AC3E}">
        <p14:creationId xmlns:p14="http://schemas.microsoft.com/office/powerpoint/2010/main" val="277201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DC3F1C-5637-4FFC-8088-26C980039DD0}"/>
              </a:ext>
            </a:extLst>
          </p:cNvPr>
          <p:cNvPicPr>
            <a:picLocks noChangeAspect="1"/>
          </p:cNvPicPr>
          <p:nvPr/>
        </p:nvPicPr>
        <p:blipFill>
          <a:blip r:embed="rId2"/>
          <a:stretch>
            <a:fillRect/>
          </a:stretch>
        </p:blipFill>
        <p:spPr>
          <a:xfrm>
            <a:off x="2999232" y="-9016"/>
            <a:ext cx="9192768" cy="6891046"/>
          </a:xfrm>
          <a:prstGeom prst="rect">
            <a:avLst/>
          </a:prstGeom>
        </p:spPr>
      </p:pic>
      <p:sp>
        <p:nvSpPr>
          <p:cNvPr id="2" name="Title 1">
            <a:extLst>
              <a:ext uri="{FF2B5EF4-FFF2-40B4-BE49-F238E27FC236}">
                <a16:creationId xmlns:a16="http://schemas.microsoft.com/office/drawing/2014/main" id="{3F103F0E-855A-43BE-AFAF-3B461DCAB491}"/>
              </a:ext>
            </a:extLst>
          </p:cNvPr>
          <p:cNvSpPr>
            <a:spLocks noGrp="1"/>
          </p:cNvSpPr>
          <p:nvPr>
            <p:ph type="title"/>
          </p:nvPr>
        </p:nvSpPr>
        <p:spPr>
          <a:xfrm>
            <a:off x="2999232" y="182481"/>
            <a:ext cx="8911687" cy="1280890"/>
          </a:xfrm>
        </p:spPr>
        <p:txBody>
          <a:bodyPr/>
          <a:lstStyle/>
          <a:p>
            <a:r>
              <a:rPr lang="en-US" dirty="0">
                <a:solidFill>
                  <a:schemeClr val="bg1"/>
                </a:solidFill>
              </a:rPr>
              <a:t>3. Utilization focus principle</a:t>
            </a:r>
          </a:p>
        </p:txBody>
      </p:sp>
      <p:sp>
        <p:nvSpPr>
          <p:cNvPr id="3" name="Content Placeholder 2">
            <a:extLst>
              <a:ext uri="{FF2B5EF4-FFF2-40B4-BE49-F238E27FC236}">
                <a16:creationId xmlns:a16="http://schemas.microsoft.com/office/drawing/2014/main" id="{3AE2F265-1070-4ACD-9B1D-5FC491ACFB99}"/>
              </a:ext>
            </a:extLst>
          </p:cNvPr>
          <p:cNvSpPr>
            <a:spLocks noGrp="1"/>
          </p:cNvSpPr>
          <p:nvPr>
            <p:ph idx="1"/>
          </p:nvPr>
        </p:nvSpPr>
        <p:spPr>
          <a:xfrm>
            <a:off x="3252451" y="4428478"/>
            <a:ext cx="2976691" cy="2218944"/>
          </a:xfrm>
        </p:spPr>
        <p:txBody>
          <a:bodyPr/>
          <a:lstStyle/>
          <a:p>
            <a:r>
              <a:rPr lang="en-US" dirty="0">
                <a:solidFill>
                  <a:schemeClr val="bg1"/>
                </a:solidFill>
              </a:rPr>
              <a:t>Focus on intended users from beginning to end, facilitating the evaluation process to ensure utility and actual use</a:t>
            </a:r>
          </a:p>
        </p:txBody>
      </p:sp>
    </p:spTree>
    <p:extLst>
      <p:ext uri="{BB962C8B-B14F-4D97-AF65-F5344CB8AC3E}">
        <p14:creationId xmlns:p14="http://schemas.microsoft.com/office/powerpoint/2010/main" val="292053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688BC-D895-4FF9-8274-DB2706FC497C}"/>
              </a:ext>
            </a:extLst>
          </p:cNvPr>
          <p:cNvPicPr>
            <a:picLocks noChangeAspect="1"/>
          </p:cNvPicPr>
          <p:nvPr/>
        </p:nvPicPr>
        <p:blipFill rotWithShape="1">
          <a:blip r:embed="rId2"/>
          <a:srcRect t="-1" b="13067"/>
          <a:stretch/>
        </p:blipFill>
        <p:spPr>
          <a:xfrm>
            <a:off x="2342207" y="1647825"/>
            <a:ext cx="9986427" cy="5210175"/>
          </a:xfrm>
          <a:prstGeom prst="rect">
            <a:avLst/>
          </a:prstGeom>
        </p:spPr>
      </p:pic>
      <p:sp>
        <p:nvSpPr>
          <p:cNvPr id="2" name="Title 1">
            <a:extLst>
              <a:ext uri="{FF2B5EF4-FFF2-40B4-BE49-F238E27FC236}">
                <a16:creationId xmlns:a16="http://schemas.microsoft.com/office/drawing/2014/main" id="{54C43DFF-1B6B-4D25-97E3-8521F0666D3D}"/>
              </a:ext>
            </a:extLst>
          </p:cNvPr>
          <p:cNvSpPr>
            <a:spLocks noGrp="1"/>
          </p:cNvSpPr>
          <p:nvPr>
            <p:ph type="title"/>
          </p:nvPr>
        </p:nvSpPr>
        <p:spPr/>
        <p:txBody>
          <a:bodyPr/>
          <a:lstStyle/>
          <a:p>
            <a:r>
              <a:rPr lang="en-US" dirty="0"/>
              <a:t>4. Innovation niche principle</a:t>
            </a:r>
          </a:p>
        </p:txBody>
      </p:sp>
      <p:sp>
        <p:nvSpPr>
          <p:cNvPr id="3" name="Content Placeholder 2">
            <a:extLst>
              <a:ext uri="{FF2B5EF4-FFF2-40B4-BE49-F238E27FC236}">
                <a16:creationId xmlns:a16="http://schemas.microsoft.com/office/drawing/2014/main" id="{34270AD8-8297-4270-A421-48BEE694EDA4}"/>
              </a:ext>
            </a:extLst>
          </p:cNvPr>
          <p:cNvSpPr>
            <a:spLocks noGrp="1"/>
          </p:cNvSpPr>
          <p:nvPr>
            <p:ph idx="1"/>
          </p:nvPr>
        </p:nvSpPr>
        <p:spPr>
          <a:xfrm>
            <a:off x="2589212" y="1708778"/>
            <a:ext cx="8915400" cy="3777622"/>
          </a:xfrm>
        </p:spPr>
        <p:txBody>
          <a:bodyPr/>
          <a:lstStyle/>
          <a:p>
            <a:r>
              <a:rPr lang="en-US" dirty="0"/>
              <a:t>Elucidate how the change process and results being evaluated involve innovation and adaptation, the niche of developmental evaluation</a:t>
            </a:r>
          </a:p>
        </p:txBody>
      </p:sp>
    </p:spTree>
    <p:extLst>
      <p:ext uri="{BB962C8B-B14F-4D97-AF65-F5344CB8AC3E}">
        <p14:creationId xmlns:p14="http://schemas.microsoft.com/office/powerpoint/2010/main" val="424744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D1E20-3F9F-4544-A716-02F872EEA9FA}"/>
              </a:ext>
            </a:extLst>
          </p:cNvPr>
          <p:cNvSpPr>
            <a:spLocks noGrp="1"/>
          </p:cNvSpPr>
          <p:nvPr>
            <p:ph idx="1"/>
          </p:nvPr>
        </p:nvSpPr>
        <p:spPr>
          <a:xfrm>
            <a:off x="1286457" y="2381250"/>
            <a:ext cx="9619085" cy="4114366"/>
          </a:xfrm>
        </p:spPr>
        <p:txBody>
          <a:bodyPr>
            <a:noAutofit/>
          </a:bodyPr>
          <a:lstStyle/>
          <a:p>
            <a:pPr marL="0" indent="0">
              <a:buNone/>
            </a:pPr>
            <a:r>
              <a:rPr lang="en-US" sz="2800" u="sng" dirty="0">
                <a:solidFill>
                  <a:schemeClr val="tx1"/>
                </a:solidFill>
              </a:rPr>
              <a:t>QUESTIONS</a:t>
            </a:r>
          </a:p>
          <a:p>
            <a:r>
              <a:rPr lang="en-US" sz="2800" dirty="0">
                <a:solidFill>
                  <a:schemeClr val="tx1"/>
                </a:solidFill>
              </a:rPr>
              <a:t>Do you have projects that have a “developmental” purpose or that fit in the “innovation niche”?</a:t>
            </a:r>
          </a:p>
          <a:p>
            <a:r>
              <a:rPr lang="en-US" sz="2800" dirty="0">
                <a:solidFill>
                  <a:schemeClr val="tx1"/>
                </a:solidFill>
              </a:rPr>
              <a:t>Does the idea of rigor change when viewed through a DE lens? </a:t>
            </a:r>
          </a:p>
          <a:p>
            <a:r>
              <a:rPr lang="en-US" sz="2800" dirty="0">
                <a:solidFill>
                  <a:schemeClr val="tx1"/>
                </a:solidFill>
              </a:rPr>
              <a:t>Is the idea of “utilization focus” different for a DE project than one that is not developmental? </a:t>
            </a:r>
          </a:p>
          <a:p>
            <a:endParaRPr lang="en-US" dirty="0">
              <a:solidFill>
                <a:schemeClr val="tx1"/>
              </a:solidFill>
            </a:endParaRPr>
          </a:p>
        </p:txBody>
      </p:sp>
      <p:sp>
        <p:nvSpPr>
          <p:cNvPr id="6" name="Thought Bubble: Cloud 5">
            <a:extLst>
              <a:ext uri="{FF2B5EF4-FFF2-40B4-BE49-F238E27FC236}">
                <a16:creationId xmlns:a16="http://schemas.microsoft.com/office/drawing/2014/main" id="{6654F1B3-24E8-4E8C-A102-EBCD90DF62C5}"/>
              </a:ext>
            </a:extLst>
          </p:cNvPr>
          <p:cNvSpPr/>
          <p:nvPr/>
        </p:nvSpPr>
        <p:spPr>
          <a:xfrm>
            <a:off x="4762501" y="241300"/>
            <a:ext cx="6330950" cy="227330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BFE830-B931-47D9-9F28-25A6D0C9E749}"/>
              </a:ext>
            </a:extLst>
          </p:cNvPr>
          <p:cNvSpPr txBox="1"/>
          <p:nvPr/>
        </p:nvSpPr>
        <p:spPr>
          <a:xfrm>
            <a:off x="5876342" y="1049665"/>
            <a:ext cx="5029200" cy="523220"/>
          </a:xfrm>
          <a:prstGeom prst="rect">
            <a:avLst/>
          </a:prstGeom>
          <a:noFill/>
        </p:spPr>
        <p:txBody>
          <a:bodyPr wrap="square" rtlCol="0">
            <a:spAutoFit/>
          </a:bodyPr>
          <a:lstStyle/>
          <a:p>
            <a:r>
              <a:rPr lang="en-US" sz="2800" b="1" dirty="0"/>
              <a:t>Small Group Discussion</a:t>
            </a:r>
          </a:p>
        </p:txBody>
      </p:sp>
    </p:spTree>
    <p:extLst>
      <p:ext uri="{BB962C8B-B14F-4D97-AF65-F5344CB8AC3E}">
        <p14:creationId xmlns:p14="http://schemas.microsoft.com/office/powerpoint/2010/main" val="150451824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7613</TotalTime>
  <Words>817</Words>
  <Application>Microsoft Office PowerPoint</Application>
  <PresentationFormat>Widescreen</PresentationFormat>
  <Paragraphs>154</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ＭＳ Ｐゴシック</vt:lpstr>
      <vt:lpstr>Arial</vt:lpstr>
      <vt:lpstr>Calibri</vt:lpstr>
      <vt:lpstr>Century Gothic</vt:lpstr>
      <vt:lpstr>Monotype Sorts</vt:lpstr>
      <vt:lpstr>Wingdings 3</vt:lpstr>
      <vt:lpstr>Wisp</vt:lpstr>
      <vt:lpstr>Developmental Evaluation</vt:lpstr>
      <vt:lpstr>Polls: who’s in the “room”?</vt:lpstr>
      <vt:lpstr>Developmental Evaluation: a Snapshot </vt:lpstr>
      <vt:lpstr>Developmental Evaluation</vt:lpstr>
      <vt:lpstr>1. Developmental Purpose Principle</vt:lpstr>
      <vt:lpstr>2. Evaluation rigor principle</vt:lpstr>
      <vt:lpstr>3. Utilization focus principle</vt:lpstr>
      <vt:lpstr>4. Innovation niche principle</vt:lpstr>
      <vt:lpstr>PowerPoint Presentation</vt:lpstr>
      <vt:lpstr>PowerPoint Presentation</vt:lpstr>
      <vt:lpstr>5. Complexity perspective principle</vt:lpstr>
      <vt:lpstr>Complex development situations are ones in which this…</vt:lpstr>
      <vt:lpstr>PowerPoint Presentation</vt:lpstr>
      <vt:lpstr>Turns out to be this…</vt:lpstr>
      <vt:lpstr>PowerPoint Presentation</vt:lpstr>
      <vt:lpstr>6. Systems thinking principle</vt:lpstr>
      <vt:lpstr>7. Co-creation principle</vt:lpstr>
      <vt:lpstr>8. Timely feedback principle</vt:lpstr>
      <vt:lpstr>PowerPoint Presentation</vt:lpstr>
      <vt:lpstr>PowerPoint Presentation</vt:lpstr>
      <vt:lpstr>Poll: Barriers to Implementing DE</vt:lpstr>
      <vt:lpstr>Examples of Methods that Support Developmental Evaluation</vt:lpstr>
      <vt:lpstr>Large group closing discussion / Q&amp;A</vt:lpstr>
      <vt:lpstr>Thank you!   Marah Moore marah@i2i-institute.com 575-758-7513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Evaluation</dc:title>
  <dc:creator>Vittoria Totaro</dc:creator>
  <cp:lastModifiedBy>Windows User</cp:lastModifiedBy>
  <cp:revision>38</cp:revision>
  <dcterms:created xsi:type="dcterms:W3CDTF">2018-10-25T13:39:43Z</dcterms:created>
  <dcterms:modified xsi:type="dcterms:W3CDTF">2020-08-12T03:14:28Z</dcterms:modified>
</cp:coreProperties>
</file>