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6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114E51-9A79-514E-A34D-6D2462B50F6E}" type="datetimeFigureOut">
              <a:rPr lang="en-US" smtClean="0"/>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363724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14E51-9A79-514E-A34D-6D2462B50F6E}" type="datetimeFigureOut">
              <a:rPr lang="en-US" smtClean="0"/>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226813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14E51-9A79-514E-A34D-6D2462B50F6E}" type="datetimeFigureOut">
              <a:rPr lang="en-US" smtClean="0"/>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341457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14E51-9A79-514E-A34D-6D2462B50F6E}" type="datetimeFigureOut">
              <a:rPr lang="en-US" smtClean="0"/>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2349942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114E51-9A79-514E-A34D-6D2462B50F6E}" type="datetimeFigureOut">
              <a:rPr lang="en-US" smtClean="0"/>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91467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114E51-9A79-514E-A34D-6D2462B50F6E}" type="datetimeFigureOut">
              <a:rPr lang="en-US" smtClean="0"/>
              <a:t>8/24/17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189239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114E51-9A79-514E-A34D-6D2462B50F6E}" type="datetimeFigureOut">
              <a:rPr lang="en-US" smtClean="0"/>
              <a:t>8/24/17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113568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114E51-9A79-514E-A34D-6D2462B50F6E}" type="datetimeFigureOut">
              <a:rPr lang="en-US" smtClean="0"/>
              <a:t>8/24/17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2241002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14E51-9A79-514E-A34D-6D2462B50F6E}" type="datetimeFigureOut">
              <a:rPr lang="en-US" smtClean="0"/>
              <a:t>8/24/17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1891136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14E51-9A79-514E-A34D-6D2462B50F6E}" type="datetimeFigureOut">
              <a:rPr lang="en-US" smtClean="0"/>
              <a:t>8/24/17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227577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14E51-9A79-514E-A34D-6D2462B50F6E}" type="datetimeFigureOut">
              <a:rPr lang="en-US" smtClean="0"/>
              <a:t>8/24/17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DBACC-76F0-154E-8A94-C2471CD18CA2}" type="slidenum">
              <a:rPr lang="en-US" smtClean="0"/>
              <a:t>‹#›</a:t>
            </a:fld>
            <a:endParaRPr lang="en-US"/>
          </a:p>
        </p:txBody>
      </p:sp>
    </p:spTree>
    <p:extLst>
      <p:ext uri="{BB962C8B-B14F-4D97-AF65-F5344CB8AC3E}">
        <p14:creationId xmlns:p14="http://schemas.microsoft.com/office/powerpoint/2010/main" val="35589529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14E51-9A79-514E-A34D-6D2462B50F6E}" type="datetimeFigureOut">
              <a:rPr lang="en-US" smtClean="0"/>
              <a:t>8/24/17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DBACC-76F0-154E-8A94-C2471CD18CA2}" type="slidenum">
              <a:rPr lang="en-US" smtClean="0"/>
              <a:t>‹#›</a:t>
            </a:fld>
            <a:endParaRPr lang="en-US"/>
          </a:p>
        </p:txBody>
      </p:sp>
    </p:spTree>
    <p:extLst>
      <p:ext uri="{BB962C8B-B14F-4D97-AF65-F5344CB8AC3E}">
        <p14:creationId xmlns:p14="http://schemas.microsoft.com/office/powerpoint/2010/main" val="2226779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638" y="-480510"/>
            <a:ext cx="9285601" cy="1561659"/>
          </a:xfrm>
        </p:spPr>
        <p:txBody>
          <a:bodyPr>
            <a:normAutofit/>
          </a:bodyPr>
          <a:lstStyle/>
          <a:p>
            <a:r>
              <a:rPr lang="en-US" sz="4800" b="1" dirty="0" smtClean="0">
                <a:solidFill>
                  <a:srgbClr val="FF0000"/>
                </a:solidFill>
              </a:rPr>
              <a:t/>
            </a:r>
            <a:br>
              <a:rPr lang="en-US" sz="4800" b="1" dirty="0" smtClean="0">
                <a:solidFill>
                  <a:srgbClr val="FF0000"/>
                </a:solidFill>
              </a:rPr>
            </a:br>
            <a:r>
              <a:rPr lang="en-US" sz="4800" b="1" dirty="0" smtClean="0">
                <a:solidFill>
                  <a:srgbClr val="FF0000"/>
                </a:solidFill>
              </a:rPr>
              <a:t>INTERSECTIONALITY</a:t>
            </a:r>
            <a:endParaRPr lang="en-US" sz="4800" b="1" dirty="0">
              <a:solidFill>
                <a:srgbClr val="FF0000"/>
              </a:solidFill>
            </a:endParaRPr>
          </a:p>
        </p:txBody>
      </p:sp>
      <p:sp>
        <p:nvSpPr>
          <p:cNvPr id="3" name="Content Placeholder 2"/>
          <p:cNvSpPr>
            <a:spLocks noGrp="1"/>
          </p:cNvSpPr>
          <p:nvPr>
            <p:ph idx="1"/>
          </p:nvPr>
        </p:nvSpPr>
        <p:spPr>
          <a:xfrm>
            <a:off x="549241" y="892377"/>
            <a:ext cx="8272938" cy="5766125"/>
          </a:xfrm>
        </p:spPr>
        <p:txBody>
          <a:bodyPr>
            <a:normAutofit fontScale="92500" lnSpcReduction="20000"/>
          </a:bodyPr>
          <a:lstStyle/>
          <a:p>
            <a:endParaRPr lang="en-US" dirty="0"/>
          </a:p>
          <a:p>
            <a:pPr marL="0" indent="0">
              <a:buNone/>
            </a:pPr>
            <a:r>
              <a:rPr lang="en-US" sz="2800" i="1" dirty="0" smtClean="0"/>
              <a:t>“Intersectionality </a:t>
            </a:r>
            <a:r>
              <a:rPr lang="en-US" sz="2800" i="1" dirty="0"/>
              <a:t>is a way of understanding and analyzing complexity in the world, in people, and in human experiences. The events and conditions of social and political life and the self can seldom be understood as shaped by one factor. They are shaped by many factors in diverse and mutually influencing ways. </a:t>
            </a:r>
            <a:r>
              <a:rPr lang="en-US" sz="2800" b="1" i="1" u="sng" dirty="0"/>
              <a:t>When it comes to social inequality, people’s lives and the organization of power in a given society are better understood as being shaped not by a single axis of social division, be it race or gender or class, but by many axes that work together and influence each </a:t>
            </a:r>
            <a:r>
              <a:rPr lang="pt-BR" sz="2800" b="1" i="1" u="sng" dirty="0" err="1" smtClean="0"/>
              <a:t>other</a:t>
            </a:r>
            <a:r>
              <a:rPr lang="pt-BR" sz="2800" b="1" i="1" u="sng" dirty="0"/>
              <a:t>.</a:t>
            </a:r>
            <a:r>
              <a:rPr lang="pt-BR" sz="2800" b="1" i="1" dirty="0"/>
              <a:t> </a:t>
            </a:r>
            <a:r>
              <a:rPr lang="pt-BR" sz="2800" i="1" dirty="0"/>
              <a:t>Intersectionality as </a:t>
            </a:r>
            <a:r>
              <a:rPr lang="pt-BR" sz="2800" i="1" dirty="0" err="1"/>
              <a:t>an</a:t>
            </a:r>
            <a:r>
              <a:rPr lang="pt-BR" sz="2800" i="1" dirty="0"/>
              <a:t> </a:t>
            </a:r>
            <a:r>
              <a:rPr lang="pt-BR" sz="2800" i="1" dirty="0" err="1"/>
              <a:t>analytic</a:t>
            </a:r>
            <a:r>
              <a:rPr lang="pt-BR" sz="2800" i="1" dirty="0"/>
              <a:t> tool </a:t>
            </a:r>
            <a:r>
              <a:rPr lang="pt-BR" sz="2800" i="1" dirty="0" err="1"/>
              <a:t>gives</a:t>
            </a:r>
            <a:r>
              <a:rPr lang="pt-BR" sz="2800" i="1" dirty="0"/>
              <a:t> </a:t>
            </a:r>
            <a:r>
              <a:rPr lang="pt-BR" sz="2800" i="1" dirty="0" err="1"/>
              <a:t>people</a:t>
            </a:r>
            <a:r>
              <a:rPr lang="pt-BR" sz="2800" i="1" dirty="0"/>
              <a:t> </a:t>
            </a:r>
            <a:r>
              <a:rPr lang="pt-BR" sz="2800" i="1" dirty="0" err="1"/>
              <a:t>better</a:t>
            </a:r>
            <a:r>
              <a:rPr lang="pt-BR" sz="2800" i="1" dirty="0"/>
              <a:t> </a:t>
            </a:r>
            <a:r>
              <a:rPr lang="pt-BR" sz="2800" i="1" dirty="0" err="1"/>
              <a:t>access</a:t>
            </a:r>
            <a:r>
              <a:rPr lang="pt-BR" sz="2800" i="1" dirty="0"/>
              <a:t> </a:t>
            </a:r>
            <a:r>
              <a:rPr lang="pt-BR" sz="2800" i="1" dirty="0" err="1"/>
              <a:t>to</a:t>
            </a:r>
            <a:r>
              <a:rPr lang="pt-BR" sz="2800" i="1" dirty="0"/>
              <a:t> </a:t>
            </a:r>
            <a:r>
              <a:rPr lang="pt-BR" sz="2800" i="1" dirty="0" err="1"/>
              <a:t>the</a:t>
            </a:r>
            <a:r>
              <a:rPr lang="pt-BR" sz="2800" i="1" dirty="0"/>
              <a:t> </a:t>
            </a:r>
            <a:r>
              <a:rPr lang="pt-BR" sz="2800" i="1" dirty="0" err="1"/>
              <a:t>complexity</a:t>
            </a:r>
            <a:r>
              <a:rPr lang="pt-BR" sz="2800" i="1" dirty="0"/>
              <a:t> </a:t>
            </a:r>
            <a:r>
              <a:rPr lang="pt-BR" sz="2800" i="1" dirty="0" err="1"/>
              <a:t>of</a:t>
            </a:r>
            <a:r>
              <a:rPr lang="pt-BR" sz="2800" i="1" dirty="0"/>
              <a:t> </a:t>
            </a:r>
            <a:r>
              <a:rPr lang="pt-BR" sz="2800" i="1" dirty="0" err="1"/>
              <a:t>the</a:t>
            </a:r>
            <a:r>
              <a:rPr lang="pt-BR" sz="2800" i="1" dirty="0"/>
              <a:t> world </a:t>
            </a:r>
            <a:r>
              <a:rPr lang="pt-BR" sz="2800" i="1" dirty="0" err="1"/>
              <a:t>and</a:t>
            </a:r>
            <a:r>
              <a:rPr lang="pt-BR" sz="2800" i="1" dirty="0"/>
              <a:t> </a:t>
            </a:r>
            <a:r>
              <a:rPr lang="pt-BR" sz="2800" i="1" dirty="0" err="1"/>
              <a:t>of</a:t>
            </a:r>
            <a:r>
              <a:rPr lang="pt-BR" sz="2800" i="1" dirty="0"/>
              <a:t> </a:t>
            </a:r>
            <a:r>
              <a:rPr lang="pt-BR" sz="2800" i="1" dirty="0" err="1"/>
              <a:t>themselves</a:t>
            </a:r>
            <a:r>
              <a:rPr lang="pt-BR" sz="2800" i="1" dirty="0"/>
              <a:t>…People use intersectionality as </a:t>
            </a:r>
            <a:r>
              <a:rPr lang="pt-BR" sz="2800" i="1" dirty="0" err="1"/>
              <a:t>an</a:t>
            </a:r>
            <a:r>
              <a:rPr lang="pt-BR" sz="2800" i="1" dirty="0"/>
              <a:t> </a:t>
            </a:r>
            <a:r>
              <a:rPr lang="pt-BR" sz="2800" i="1" dirty="0" err="1"/>
              <a:t>analytic</a:t>
            </a:r>
            <a:r>
              <a:rPr lang="pt-BR" sz="2800" i="1" dirty="0"/>
              <a:t> tool </a:t>
            </a:r>
            <a:r>
              <a:rPr lang="pt-BR" sz="2800" i="1" dirty="0" err="1"/>
              <a:t>to</a:t>
            </a:r>
            <a:r>
              <a:rPr lang="pt-BR" sz="2800" i="1" dirty="0"/>
              <a:t> solve </a:t>
            </a:r>
            <a:r>
              <a:rPr lang="pt-BR" sz="2800" i="1" dirty="0" err="1"/>
              <a:t>problems</a:t>
            </a:r>
            <a:r>
              <a:rPr lang="pt-BR" sz="2800" i="1" dirty="0"/>
              <a:t> </a:t>
            </a:r>
            <a:r>
              <a:rPr lang="pt-BR" sz="2800" i="1" dirty="0" err="1"/>
              <a:t>that</a:t>
            </a:r>
            <a:r>
              <a:rPr lang="pt-BR" sz="2800" i="1" dirty="0"/>
              <a:t> </a:t>
            </a:r>
            <a:r>
              <a:rPr lang="pt-BR" sz="2800" i="1" dirty="0" err="1"/>
              <a:t>they</a:t>
            </a:r>
            <a:r>
              <a:rPr lang="pt-BR" sz="2800" i="1" dirty="0"/>
              <a:t> </a:t>
            </a:r>
            <a:r>
              <a:rPr lang="pt-BR" sz="2800" i="1" dirty="0" err="1"/>
              <a:t>or</a:t>
            </a:r>
            <a:r>
              <a:rPr lang="pt-BR" sz="2800" i="1" dirty="0"/>
              <a:t> </a:t>
            </a:r>
            <a:r>
              <a:rPr lang="pt-BR" sz="2800" i="1" dirty="0" err="1"/>
              <a:t>others</a:t>
            </a:r>
            <a:r>
              <a:rPr lang="pt-BR" sz="2800" i="1" dirty="0"/>
              <a:t> </a:t>
            </a:r>
            <a:r>
              <a:rPr lang="pt-BR" sz="2800" i="1" dirty="0" err="1"/>
              <a:t>around</a:t>
            </a:r>
            <a:r>
              <a:rPr lang="pt-BR" sz="2800" i="1" dirty="0"/>
              <a:t> </a:t>
            </a:r>
            <a:r>
              <a:rPr lang="pt-BR" sz="2800" i="1" dirty="0" err="1"/>
              <a:t>them</a:t>
            </a:r>
            <a:r>
              <a:rPr lang="pt-BR" sz="2800" i="1" dirty="0"/>
              <a:t> </a:t>
            </a:r>
            <a:r>
              <a:rPr lang="pt-BR" sz="2800" i="1" dirty="0" smtClean="0"/>
              <a:t>face </a:t>
            </a:r>
          </a:p>
          <a:p>
            <a:pPr marL="0" indent="0">
              <a:buNone/>
            </a:pPr>
            <a:r>
              <a:rPr lang="pt-BR" sz="2800" i="1" dirty="0" smtClean="0"/>
              <a:t>(Collins </a:t>
            </a:r>
            <a:r>
              <a:rPr lang="pt-BR" sz="2800" i="1" dirty="0" err="1" smtClean="0"/>
              <a:t>and</a:t>
            </a:r>
            <a:r>
              <a:rPr lang="pt-BR" sz="2800" i="1" dirty="0" smtClean="0"/>
              <a:t> </a:t>
            </a:r>
            <a:r>
              <a:rPr lang="pt-BR" sz="2800" i="1" dirty="0" err="1" smtClean="0"/>
              <a:t>Bilge</a:t>
            </a:r>
            <a:r>
              <a:rPr lang="pt-BR" sz="2800" i="1" dirty="0"/>
              <a:t> </a:t>
            </a:r>
            <a:r>
              <a:rPr lang="pt-BR" sz="2800" i="1" dirty="0" smtClean="0"/>
              <a:t>2016:2).” </a:t>
            </a:r>
            <a:r>
              <a:rPr lang="en-US" sz="2800" dirty="0" smtClean="0"/>
              <a:t>Collins</a:t>
            </a:r>
            <a:r>
              <a:rPr lang="en-US" sz="2800" dirty="0"/>
              <a:t>, P. H., and S. Blige. 2016. </a:t>
            </a:r>
            <a:r>
              <a:rPr lang="en-US" sz="2800" i="1" dirty="0"/>
              <a:t>Intersectionality. </a:t>
            </a:r>
            <a:r>
              <a:rPr lang="en-US" sz="2800" dirty="0"/>
              <a:t>Malden, MA: Polity Press. </a:t>
            </a:r>
          </a:p>
        </p:txBody>
      </p:sp>
    </p:spTree>
    <p:extLst>
      <p:ext uri="{BB962C8B-B14F-4D97-AF65-F5344CB8AC3E}">
        <p14:creationId xmlns:p14="http://schemas.microsoft.com/office/powerpoint/2010/main" val="336856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179</Words>
  <Application>Microsoft Macintosh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INTERSECTIONALITY</vt:lpstr>
    </vt:vector>
  </TitlesOfParts>
  <Company>The University of New Mexico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INTERSECTIONALITY</dc:title>
  <dc:creator>Nancy Lopez</dc:creator>
  <cp:lastModifiedBy>Nancy Lopez</cp:lastModifiedBy>
  <cp:revision>1</cp:revision>
  <dcterms:created xsi:type="dcterms:W3CDTF">2017-08-24T20:53:23Z</dcterms:created>
  <dcterms:modified xsi:type="dcterms:W3CDTF">2017-08-24T20:53:53Z</dcterms:modified>
</cp:coreProperties>
</file>