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5"/>
  </p:notesMasterIdLst>
  <p:handoutMasterIdLst>
    <p:handoutMasterId r:id="rId26"/>
  </p:handoutMasterIdLst>
  <p:sldIdLst>
    <p:sldId id="256" r:id="rId2"/>
    <p:sldId id="301" r:id="rId3"/>
    <p:sldId id="287" r:id="rId4"/>
    <p:sldId id="288" r:id="rId5"/>
    <p:sldId id="284" r:id="rId6"/>
    <p:sldId id="261" r:id="rId7"/>
    <p:sldId id="307" r:id="rId8"/>
    <p:sldId id="296" r:id="rId9"/>
    <p:sldId id="302" r:id="rId10"/>
    <p:sldId id="297" r:id="rId11"/>
    <p:sldId id="298" r:id="rId12"/>
    <p:sldId id="312" r:id="rId13"/>
    <p:sldId id="285" r:id="rId14"/>
    <p:sldId id="303" r:id="rId15"/>
    <p:sldId id="305" r:id="rId16"/>
    <p:sldId id="306" r:id="rId17"/>
    <p:sldId id="304" r:id="rId18"/>
    <p:sldId id="289" r:id="rId19"/>
    <p:sldId id="313" r:id="rId20"/>
    <p:sldId id="308" r:id="rId21"/>
    <p:sldId id="309" r:id="rId22"/>
    <p:sldId id="310" r:id="rId23"/>
    <p:sldId id="311"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7" autoAdjust="0"/>
    <p:restoredTop sz="94660"/>
  </p:normalViewPr>
  <p:slideViewPr>
    <p:cSldViewPr snapToGrid="0" snapToObjects="1">
      <p:cViewPr varScale="1">
        <p:scale>
          <a:sx n="109" d="100"/>
          <a:sy n="109" d="100"/>
        </p:scale>
        <p:origin x="184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E519AA-582F-2A4E-8AD6-90ACF329E86D}" type="datetimeFigureOut">
              <a:rPr lang="en-US" smtClean="0"/>
              <a:pPr/>
              <a:t>12/1/2016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59CBD-709F-BE44-999F-D4E6737FB091}" type="slidenum">
              <a:rPr lang="en-US" smtClean="0"/>
              <a:pPr/>
              <a:t>‹#›</a:t>
            </a:fld>
            <a:endParaRPr lang="en-US"/>
          </a:p>
        </p:txBody>
      </p:sp>
    </p:spTree>
    <p:extLst>
      <p:ext uri="{BB962C8B-B14F-4D97-AF65-F5344CB8AC3E}">
        <p14:creationId xmlns:p14="http://schemas.microsoft.com/office/powerpoint/2010/main" val="3385095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D516A-A700-204F-A21D-623E1D1AA320}" type="datetimeFigureOut">
              <a:rPr lang="en-US" smtClean="0"/>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86493-BD71-E74E-88A8-A77E82501B27}" type="slidenum">
              <a:rPr lang="en-US" smtClean="0"/>
              <a:pPr/>
              <a:t>‹#›</a:t>
            </a:fld>
            <a:endParaRPr lang="en-US"/>
          </a:p>
        </p:txBody>
      </p:sp>
    </p:spTree>
    <p:extLst>
      <p:ext uri="{BB962C8B-B14F-4D97-AF65-F5344CB8AC3E}">
        <p14:creationId xmlns:p14="http://schemas.microsoft.com/office/powerpoint/2010/main" val="29240207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This project had gone through changes in PIs and evaluators, CSAC members changed, and it was important to develop trust in the evaluation process. (Usually evaluation starts when the project starts, but in this case it happened in the third year)</a:t>
            </a:r>
          </a:p>
          <a:p>
            <a:endParaRPr lang="en-US" dirty="0"/>
          </a:p>
        </p:txBody>
      </p:sp>
      <p:sp>
        <p:nvSpPr>
          <p:cNvPr id="4" name="Slide Number Placeholder 3"/>
          <p:cNvSpPr>
            <a:spLocks noGrp="1"/>
          </p:cNvSpPr>
          <p:nvPr>
            <p:ph type="sldNum" sz="quarter" idx="10"/>
          </p:nvPr>
        </p:nvSpPr>
        <p:spPr/>
        <p:txBody>
          <a:bodyPr/>
          <a:lstStyle/>
          <a:p>
            <a:fld id="{F4486493-BD71-E74E-88A8-A77E82501B27}"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really appreciated the face to face –interactions with the evaluators: students, CSAC and IRB members, while others such as community members preferred the phone interviews both for logistical reasons and privacy concerns.</a:t>
            </a:r>
            <a:endParaRPr lang="en-US" dirty="0"/>
          </a:p>
        </p:txBody>
      </p:sp>
      <p:sp>
        <p:nvSpPr>
          <p:cNvPr id="4" name="Slide Number Placeholder 3"/>
          <p:cNvSpPr>
            <a:spLocks noGrp="1"/>
          </p:cNvSpPr>
          <p:nvPr>
            <p:ph type="sldNum" sz="quarter" idx="10"/>
          </p:nvPr>
        </p:nvSpPr>
        <p:spPr/>
        <p:txBody>
          <a:bodyPr/>
          <a:lstStyle/>
          <a:p>
            <a:fld id="{F4486493-BD71-E74E-88A8-A77E82501B27}"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11CF5C1-2C15-4FA8-8D61-C4688DBACD61}"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093666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854893-3382-4F6A-AB8E-A1E32D157AE9}"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37165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2833CE-ECAE-BE4C-978F-4E199E9163D1}" type="datetime1">
              <a:rPr lang="en-US" smtClean="0"/>
              <a:pPr/>
              <a:t>12/1/2016</a:t>
            </a:fld>
            <a:endParaRPr lang="en-US" dirty="0"/>
          </a:p>
        </p:txBody>
      </p:sp>
      <p:sp>
        <p:nvSpPr>
          <p:cNvPr id="19" name="Footer Placeholder 18"/>
          <p:cNvSpPr>
            <a:spLocks noGrp="1"/>
          </p:cNvSpPr>
          <p:nvPr>
            <p:ph type="ftr" sz="quarter" idx="11"/>
          </p:nvPr>
        </p:nvSpPr>
        <p:spPr/>
        <p:txBody>
          <a:bodyPr/>
          <a:lstStyle/>
          <a:p>
            <a:r>
              <a:rPr lang="en-US" smtClean="0"/>
              <a:t>Gunawardena &amp; Kie DRAFT</a:t>
            </a:r>
            <a:endParaRPr lang="en-US" dirty="0"/>
          </a:p>
        </p:txBody>
      </p:sp>
      <p:sp>
        <p:nvSpPr>
          <p:cNvPr id="27" name="Slide Number Placeholder 2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3943E-89CE-DE48-BC57-7D510A1398D0}" type="datetime1">
              <a:rPr lang="en-US" smtClean="0"/>
              <a:pPr/>
              <a:t>12/1/2016</a:t>
            </a:fld>
            <a:endParaRPr lang="en-US"/>
          </a:p>
        </p:txBody>
      </p:sp>
      <p:sp>
        <p:nvSpPr>
          <p:cNvPr id="5" name="Footer Placeholder 4"/>
          <p:cNvSpPr>
            <a:spLocks noGrp="1"/>
          </p:cNvSpPr>
          <p:nvPr>
            <p:ph type="ftr" sz="quarter" idx="11"/>
          </p:nvPr>
        </p:nvSpPr>
        <p:spPr/>
        <p:txBody>
          <a:bodyPr/>
          <a:lstStyle/>
          <a:p>
            <a:r>
              <a:rPr lang="en-US" smtClean="0"/>
              <a:t>Gunawardena &amp; Kie DRAFT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6A23B3-6DBA-EF49-B45F-190A8AD8210A}" type="datetime1">
              <a:rPr lang="en-US" smtClean="0"/>
              <a:pPr/>
              <a:t>12/1/2016</a:t>
            </a:fld>
            <a:endParaRPr lang="en-US"/>
          </a:p>
        </p:txBody>
      </p:sp>
      <p:sp>
        <p:nvSpPr>
          <p:cNvPr id="5" name="Footer Placeholder 4"/>
          <p:cNvSpPr>
            <a:spLocks noGrp="1"/>
          </p:cNvSpPr>
          <p:nvPr>
            <p:ph type="ftr" sz="quarter" idx="11"/>
          </p:nvPr>
        </p:nvSpPr>
        <p:spPr/>
        <p:txBody>
          <a:bodyPr/>
          <a:lstStyle/>
          <a:p>
            <a:r>
              <a:rPr lang="en-US" smtClean="0"/>
              <a:t>Gunawardena &amp; Kie DRAFT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741C67-FD79-6F4B-B3D5-F7FF5E7A79AA}" type="datetime1">
              <a:rPr lang="en-US" smtClean="0"/>
              <a:pPr/>
              <a:t>12/1/2016</a:t>
            </a:fld>
            <a:endParaRPr lang="en-US"/>
          </a:p>
        </p:txBody>
      </p:sp>
      <p:sp>
        <p:nvSpPr>
          <p:cNvPr id="5" name="Footer Placeholder 4"/>
          <p:cNvSpPr>
            <a:spLocks noGrp="1"/>
          </p:cNvSpPr>
          <p:nvPr>
            <p:ph type="ftr" sz="quarter" idx="11"/>
          </p:nvPr>
        </p:nvSpPr>
        <p:spPr/>
        <p:txBody>
          <a:bodyPr/>
          <a:lstStyle/>
          <a:p>
            <a:r>
              <a:rPr lang="en-US" smtClean="0"/>
              <a:t>Gunawardena &amp; Kie DRAFT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3D4FB5-1438-924D-B951-17854CFA065B}" type="datetime1">
              <a:rPr lang="en-US" smtClean="0"/>
              <a:pPr/>
              <a:t>12/1/2016</a:t>
            </a:fld>
            <a:endParaRPr lang="en-US"/>
          </a:p>
        </p:txBody>
      </p:sp>
      <p:sp>
        <p:nvSpPr>
          <p:cNvPr id="5" name="Footer Placeholder 4"/>
          <p:cNvSpPr>
            <a:spLocks noGrp="1"/>
          </p:cNvSpPr>
          <p:nvPr>
            <p:ph type="ftr" sz="quarter" idx="11"/>
          </p:nvPr>
        </p:nvSpPr>
        <p:spPr/>
        <p:txBody>
          <a:bodyPr/>
          <a:lstStyle/>
          <a:p>
            <a:r>
              <a:rPr lang="en-US" smtClean="0"/>
              <a:t>Gunawardena &amp; Kie DRAFT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7A7433-2FDA-9942-A660-4A69D880E629}" type="datetime1">
              <a:rPr lang="en-US" smtClean="0"/>
              <a:pPr/>
              <a:t>12/1/2016</a:t>
            </a:fld>
            <a:endParaRPr lang="en-US"/>
          </a:p>
        </p:txBody>
      </p:sp>
      <p:sp>
        <p:nvSpPr>
          <p:cNvPr id="6" name="Footer Placeholder 5"/>
          <p:cNvSpPr>
            <a:spLocks noGrp="1"/>
          </p:cNvSpPr>
          <p:nvPr>
            <p:ph type="ftr" sz="quarter" idx="11"/>
          </p:nvPr>
        </p:nvSpPr>
        <p:spPr/>
        <p:txBody>
          <a:bodyPr/>
          <a:lstStyle/>
          <a:p>
            <a:r>
              <a:rPr lang="en-US" smtClean="0"/>
              <a:t>Gunawardena &amp; Kie DRAFT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75A6EF-9430-2040-A98E-5B29019713F0}" type="datetime1">
              <a:rPr lang="en-US" smtClean="0"/>
              <a:pPr/>
              <a:t>12/1/2016</a:t>
            </a:fld>
            <a:endParaRPr lang="en-US"/>
          </a:p>
        </p:txBody>
      </p:sp>
      <p:sp>
        <p:nvSpPr>
          <p:cNvPr id="8" name="Footer Placeholder 7"/>
          <p:cNvSpPr>
            <a:spLocks noGrp="1"/>
          </p:cNvSpPr>
          <p:nvPr>
            <p:ph type="ftr" sz="quarter" idx="11"/>
          </p:nvPr>
        </p:nvSpPr>
        <p:spPr/>
        <p:txBody>
          <a:bodyPr/>
          <a:lstStyle/>
          <a:p>
            <a:r>
              <a:rPr lang="en-US" smtClean="0"/>
              <a:t>Gunawardena &amp; Kie DRAFT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3BC209-C04E-A242-8E7F-D65626DBD6DD}" type="datetime1">
              <a:rPr lang="en-US" smtClean="0"/>
              <a:pPr/>
              <a:t>12/1/2016</a:t>
            </a:fld>
            <a:endParaRPr lang="en-US"/>
          </a:p>
        </p:txBody>
      </p:sp>
      <p:sp>
        <p:nvSpPr>
          <p:cNvPr id="4" name="Footer Placeholder 3"/>
          <p:cNvSpPr>
            <a:spLocks noGrp="1"/>
          </p:cNvSpPr>
          <p:nvPr>
            <p:ph type="ftr" sz="quarter" idx="11"/>
          </p:nvPr>
        </p:nvSpPr>
        <p:spPr/>
        <p:txBody>
          <a:bodyPr/>
          <a:lstStyle/>
          <a:p>
            <a:r>
              <a:rPr lang="en-US" smtClean="0"/>
              <a:t>Gunawardena &amp; Kie DRAFT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8467F-2000-BB44-9D5F-CBD8C46F5D1F}" type="datetime1">
              <a:rPr lang="en-US" smtClean="0"/>
              <a:pPr/>
              <a:t>12/1/2016</a:t>
            </a:fld>
            <a:endParaRPr lang="en-US"/>
          </a:p>
        </p:txBody>
      </p:sp>
      <p:sp>
        <p:nvSpPr>
          <p:cNvPr id="3" name="Footer Placeholder 2"/>
          <p:cNvSpPr>
            <a:spLocks noGrp="1"/>
          </p:cNvSpPr>
          <p:nvPr>
            <p:ph type="ftr" sz="quarter" idx="11"/>
          </p:nvPr>
        </p:nvSpPr>
        <p:spPr/>
        <p:txBody>
          <a:bodyPr/>
          <a:lstStyle/>
          <a:p>
            <a:r>
              <a:rPr lang="en-US" smtClean="0"/>
              <a:t>Gunawardena &amp; Kie DRAFT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72F73B-79B2-F74E-8093-471487A4B183}" type="datetime1">
              <a:rPr lang="en-US" smtClean="0"/>
              <a:pPr/>
              <a:t>12/1/2016</a:t>
            </a:fld>
            <a:endParaRPr lang="en-US"/>
          </a:p>
        </p:txBody>
      </p:sp>
      <p:sp>
        <p:nvSpPr>
          <p:cNvPr id="6" name="Footer Placeholder 5"/>
          <p:cNvSpPr>
            <a:spLocks noGrp="1"/>
          </p:cNvSpPr>
          <p:nvPr>
            <p:ph type="ftr" sz="quarter" idx="11"/>
          </p:nvPr>
        </p:nvSpPr>
        <p:spPr/>
        <p:txBody>
          <a:bodyPr/>
          <a:lstStyle/>
          <a:p>
            <a:r>
              <a:rPr lang="en-US" smtClean="0"/>
              <a:t>Gunawardena &amp; Kie DRAFT</a:t>
            </a: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7848F6-7A8E-8C4E-8784-189033D86B77}" type="datetime1">
              <a:rPr lang="en-US" smtClean="0"/>
              <a:pPr/>
              <a:t>12/1/2016</a:t>
            </a:fld>
            <a:endParaRPr lang="en-US"/>
          </a:p>
        </p:txBody>
      </p:sp>
      <p:sp>
        <p:nvSpPr>
          <p:cNvPr id="6" name="Footer Placeholder 5"/>
          <p:cNvSpPr>
            <a:spLocks noGrp="1"/>
          </p:cNvSpPr>
          <p:nvPr>
            <p:ph type="ftr" sz="quarter" idx="11"/>
          </p:nvPr>
        </p:nvSpPr>
        <p:spPr/>
        <p:txBody>
          <a:bodyPr/>
          <a:lstStyle/>
          <a:p>
            <a:r>
              <a:rPr lang="en-US" smtClean="0"/>
              <a:t>Gunawardena &amp; Kie DRAFT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9B540C-44DA-4F69-89C9-7C84606640D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1CCA4B-2725-F247-ACC5-D35B268ED54D}" type="datetime1">
              <a:rPr lang="en-US" smtClean="0"/>
              <a:pPr/>
              <a:t>12/1/2016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Gunawardena &amp; Kie DRAFT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B540C-44DA-4F69-89C9-7C84606640D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1160" y="2483509"/>
            <a:ext cx="7197040" cy="3673850"/>
          </a:xfrm>
        </p:spPr>
        <p:txBody>
          <a:bodyPr>
            <a:normAutofit fontScale="92500" lnSpcReduction="20000"/>
          </a:bodyPr>
          <a:lstStyle/>
          <a:p>
            <a:r>
              <a:rPr lang="en-US" sz="1800" dirty="0" smtClean="0">
                <a:latin typeface="+mj-lt"/>
              </a:rPr>
              <a:t>Charlotte N. (</a:t>
            </a:r>
            <a:r>
              <a:rPr lang="en-US" sz="1800" dirty="0" err="1" smtClean="0">
                <a:latin typeface="+mj-lt"/>
              </a:rPr>
              <a:t>Lani</a:t>
            </a:r>
            <a:r>
              <a:rPr lang="en-US" sz="1800" dirty="0" smtClean="0">
                <a:latin typeface="+mj-lt"/>
              </a:rPr>
              <a:t>) Gunawardena, </a:t>
            </a:r>
            <a:r>
              <a:rPr lang="en-US" sz="1800" dirty="0" err="1" smtClean="0">
                <a:latin typeface="+mj-lt"/>
              </a:rPr>
              <a:t>Ph.D</a:t>
            </a:r>
            <a:endParaRPr lang="en-US" sz="1800" dirty="0" smtClean="0">
              <a:latin typeface="+mj-lt"/>
            </a:endParaRPr>
          </a:p>
          <a:p>
            <a:r>
              <a:rPr lang="en-US" sz="1800" dirty="0" smtClean="0">
                <a:latin typeface="+mj-lt"/>
              </a:rPr>
              <a:t>Distinguished Professor  </a:t>
            </a:r>
          </a:p>
          <a:p>
            <a:r>
              <a:rPr lang="en-US" sz="1800" dirty="0" smtClean="0">
                <a:latin typeface="+mj-lt"/>
              </a:rPr>
              <a:t>University of New Mexico</a:t>
            </a:r>
          </a:p>
          <a:p>
            <a:endParaRPr lang="en-US" sz="1800" dirty="0" smtClean="0">
              <a:latin typeface="+mj-lt"/>
            </a:endParaRPr>
          </a:p>
          <a:p>
            <a:endParaRPr lang="en-US" sz="1800" dirty="0" smtClean="0">
              <a:latin typeface="+mj-lt"/>
            </a:endParaRPr>
          </a:p>
          <a:p>
            <a:r>
              <a:rPr lang="en-US" sz="1900" dirty="0" smtClean="0"/>
              <a:t>To be Presented at the New Mexico Evaluators 2016 Conference</a:t>
            </a:r>
            <a:r>
              <a:rPr lang="en-US" sz="1800" dirty="0" smtClean="0"/>
              <a:t>, </a:t>
            </a:r>
            <a:r>
              <a:rPr lang="en-US" sz="1900" dirty="0" smtClean="0"/>
              <a:t>Albuquerque, New Mexico</a:t>
            </a:r>
          </a:p>
          <a:p>
            <a:endParaRPr lang="en-US" sz="1800" dirty="0"/>
          </a:p>
          <a:p>
            <a:endParaRPr lang="en-US" sz="1600" dirty="0" smtClean="0"/>
          </a:p>
          <a:p>
            <a:endParaRPr lang="en-US" sz="1600" dirty="0" smtClean="0"/>
          </a:p>
          <a:p>
            <a:r>
              <a:rPr lang="en-US" sz="1800" b="1" dirty="0" smtClean="0"/>
              <a:t>Some slides previously presented at the American Evaluation Association 28</a:t>
            </a:r>
            <a:r>
              <a:rPr lang="en-US" sz="1800" b="1" baseline="30000" dirty="0" smtClean="0"/>
              <a:t>th</a:t>
            </a:r>
            <a:r>
              <a:rPr lang="en-US" sz="1800" b="1" dirty="0" smtClean="0"/>
              <a:t> Annual Conference, October 17, 2014, Denver, Colorado</a:t>
            </a:r>
          </a:p>
          <a:p>
            <a:r>
              <a:rPr lang="en-US" sz="1800" b="1" dirty="0" smtClean="0"/>
              <a:t>Co-Presenter : Rita </a:t>
            </a:r>
            <a:r>
              <a:rPr lang="en-US" sz="1800" b="1" dirty="0" err="1" smtClean="0"/>
              <a:t>Kie</a:t>
            </a:r>
            <a:r>
              <a:rPr lang="en-US" sz="1800" b="1" dirty="0" smtClean="0"/>
              <a:t>, MPH</a:t>
            </a:r>
          </a:p>
        </p:txBody>
      </p:sp>
      <p:sp>
        <p:nvSpPr>
          <p:cNvPr id="4" name="Title 3"/>
          <p:cNvSpPr>
            <a:spLocks noGrp="1"/>
          </p:cNvSpPr>
          <p:nvPr>
            <p:ph type="ctrTitle"/>
          </p:nvPr>
        </p:nvSpPr>
        <p:spPr>
          <a:xfrm>
            <a:off x="136077" y="714434"/>
            <a:ext cx="8322124" cy="1610313"/>
          </a:xfrm>
        </p:spPr>
        <p:txBody>
          <a:bodyPr>
            <a:normAutofit fontScale="90000"/>
          </a:bodyPr>
          <a:lstStyle/>
          <a:p>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Appreciative Inquiry as a Method for evaluating Programs that Build Research Capacity in Tribal Communities </a:t>
            </a:r>
            <a:br>
              <a:rPr lang="en-US" sz="3111" dirty="0" smtClean="0"/>
            </a:br>
            <a:endParaRPr lang="en-US" sz="3111" dirty="0"/>
          </a:p>
        </p:txBody>
      </p:sp>
    </p:spTree>
    <p:extLst>
      <p:ext uri="{BB962C8B-B14F-4D97-AF65-F5344CB8AC3E}">
        <p14:creationId xmlns:p14="http://schemas.microsoft.com/office/powerpoint/2010/main" val="2089039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dirty="0" smtClean="0"/>
              <a:t>Appreciative Inquiry as an operational strategy </a:t>
            </a:r>
            <a:endParaRPr lang="en-US" sz="4000" dirty="0"/>
          </a:p>
        </p:txBody>
      </p:sp>
      <p:sp>
        <p:nvSpPr>
          <p:cNvPr id="3" name="Content Placeholder 2"/>
          <p:cNvSpPr>
            <a:spLocks noGrp="1"/>
          </p:cNvSpPr>
          <p:nvPr>
            <p:ph idx="1"/>
          </p:nvPr>
        </p:nvSpPr>
        <p:spPr/>
        <p:txBody>
          <a:bodyPr>
            <a:normAutofit fontScale="85000" lnSpcReduction="20000"/>
          </a:bodyPr>
          <a:lstStyle/>
          <a:p>
            <a:r>
              <a:rPr lang="en-US" sz="3097" dirty="0" smtClean="0"/>
              <a:t>Developed positive communication between the evaluator and the stakeholders</a:t>
            </a:r>
          </a:p>
          <a:p>
            <a:r>
              <a:rPr lang="en-US" sz="3097" dirty="0" smtClean="0"/>
              <a:t>Able to accommodate a diverse group: students, community members, and administrators of the program</a:t>
            </a:r>
          </a:p>
          <a:p>
            <a:r>
              <a:rPr lang="en-US" sz="3097" dirty="0" smtClean="0"/>
              <a:t>Options for interview formats</a:t>
            </a:r>
          </a:p>
          <a:p>
            <a:r>
              <a:rPr lang="en-US" sz="3097" dirty="0" smtClean="0"/>
              <a:t>Once trust was established, and the evaluation process was accepted, participants opened up and shared their stories. </a:t>
            </a:r>
          </a:p>
          <a:p>
            <a:pPr marL="617220" lvl="2" indent="-342900">
              <a:buFont typeface="Arial" pitchFamily="34" charset="0"/>
              <a:buChar char="•"/>
            </a:pPr>
            <a:r>
              <a:rPr lang="en-US" sz="3097" dirty="0" smtClean="0"/>
              <a:t>A researcher’s growth in a CBPR project</a:t>
            </a:r>
          </a:p>
          <a:p>
            <a:pPr marL="617220" lvl="2" indent="-342900">
              <a:buFont typeface="Arial" pitchFamily="34" charset="0"/>
              <a:buChar char="•"/>
            </a:pPr>
            <a:r>
              <a:rPr lang="en-US" sz="3097" dirty="0" smtClean="0"/>
              <a:t>Evaluator was local and in close proximity to the organization</a:t>
            </a:r>
          </a:p>
          <a:p>
            <a:pPr marL="342900" lvl="1" indent="-342900">
              <a:buFont typeface="Arial" pitchFamily="34" charset="0"/>
              <a:buChar char="•"/>
            </a:pPr>
            <a:endParaRPr lang="en-US" sz="2824" dirty="0" smtClean="0"/>
          </a:p>
          <a:p>
            <a:pPr marL="342900" lvl="1" indent="-342900">
              <a:buFont typeface="Arial" pitchFamily="34" charset="0"/>
              <a:buChar char="•"/>
            </a:pPr>
            <a:endParaRPr lang="en-US" sz="2824" dirty="0" smtClean="0"/>
          </a:p>
          <a:p>
            <a:pPr marL="342900" lvl="1" indent="-342900">
              <a:buFont typeface="Arial" pitchFamily="34" charset="0"/>
              <a:buChar char="•"/>
            </a:pPr>
            <a:endParaRPr lang="en-US" sz="2824" dirty="0" smtClean="0"/>
          </a:p>
          <a:p>
            <a:pPr marL="342900" lvl="1" indent="-342900">
              <a:buFont typeface="Arial" pitchFamily="34" charset="0"/>
              <a:buChar char="•"/>
            </a:pPr>
            <a:endParaRPr lang="en-US" sz="2824" dirty="0" smtClean="0"/>
          </a:p>
          <a:p>
            <a:pPr marL="342900" lvl="1" indent="-342900">
              <a:buFont typeface="Arial" pitchFamily="34" charset="0"/>
              <a:buChar char="•"/>
            </a:pPr>
            <a:endParaRPr lang="en-US" sz="2824"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17526"/>
            <a:ext cx="7934132" cy="521651"/>
          </a:xfrm>
        </p:spPr>
        <p:txBody>
          <a:bodyPr>
            <a:noAutofit/>
          </a:bodyPr>
          <a:lstStyle/>
          <a:p>
            <a:r>
              <a:rPr lang="en-US" sz="3600" dirty="0" smtClean="0"/>
              <a:t>Appreciative Inquiry as an Intervention</a:t>
            </a:r>
            <a:endParaRPr lang="en-US" sz="3600" dirty="0"/>
          </a:p>
        </p:txBody>
      </p:sp>
      <p:sp>
        <p:nvSpPr>
          <p:cNvPr id="3" name="Content Placeholder 2"/>
          <p:cNvSpPr>
            <a:spLocks noGrp="1"/>
          </p:cNvSpPr>
          <p:nvPr>
            <p:ph idx="1"/>
          </p:nvPr>
        </p:nvSpPr>
        <p:spPr>
          <a:xfrm>
            <a:off x="457200" y="1065981"/>
            <a:ext cx="8421736" cy="5692792"/>
          </a:xfrm>
        </p:spPr>
        <p:txBody>
          <a:bodyPr>
            <a:noAutofit/>
          </a:bodyPr>
          <a:lstStyle/>
          <a:p>
            <a:r>
              <a:rPr lang="en-US" sz="2000" dirty="0"/>
              <a:t>Stakeholders’ engagement in the inquiry process allowed them to construct new meanings, which in turn created a greater level of understanding about themselves, each other, and the focus of the inquiry. </a:t>
            </a:r>
            <a:r>
              <a:rPr lang="en-US" sz="2000" dirty="0">
                <a:solidFill>
                  <a:srgbClr val="000000"/>
                </a:solidFill>
              </a:rPr>
              <a:t>This increased ownership of the evaluation </a:t>
            </a:r>
            <a:r>
              <a:rPr lang="en-US" sz="2000" dirty="0" smtClean="0">
                <a:solidFill>
                  <a:srgbClr val="000000"/>
                </a:solidFill>
              </a:rPr>
              <a:t>results</a:t>
            </a:r>
          </a:p>
          <a:p>
            <a:endParaRPr lang="en-US" sz="2000" dirty="0" smtClean="0">
              <a:solidFill>
                <a:srgbClr val="000000"/>
              </a:solidFill>
            </a:endParaRPr>
          </a:p>
          <a:p>
            <a:r>
              <a:rPr lang="en-US" sz="2000" dirty="0" smtClean="0">
                <a:solidFill>
                  <a:srgbClr val="000000"/>
                </a:solidFill>
              </a:rPr>
              <a:t>External evaluators presented findings to Advisory Board who in turn provided input to improving the programs and evaluation</a:t>
            </a:r>
          </a:p>
          <a:p>
            <a:endParaRPr lang="en-US" sz="2000" dirty="0">
              <a:solidFill>
                <a:srgbClr val="000000"/>
              </a:solidFill>
            </a:endParaRPr>
          </a:p>
          <a:p>
            <a:r>
              <a:rPr lang="en-US" sz="2000" dirty="0" smtClean="0"/>
              <a:t>External evaluators worked with Administrative Staff on implementing evaluation recommendations for improving projects. Example: Internship</a:t>
            </a:r>
          </a:p>
          <a:p>
            <a:endParaRPr lang="en-US" sz="2000" dirty="0"/>
          </a:p>
          <a:p>
            <a:r>
              <a:rPr lang="en-US" sz="2000" dirty="0"/>
              <a:t>AI approach established trust in the evaluation </a:t>
            </a:r>
            <a:r>
              <a:rPr lang="en-US" sz="2000" dirty="0" smtClean="0"/>
              <a:t>process through sharing stories, </a:t>
            </a:r>
            <a:r>
              <a:rPr lang="en-US" sz="2000" dirty="0"/>
              <a:t>which provided an avenue for more candid sharing during following </a:t>
            </a:r>
            <a:r>
              <a:rPr lang="en-US" sz="2000" dirty="0" smtClean="0"/>
              <a:t>year</a:t>
            </a:r>
          </a:p>
          <a:p>
            <a:endParaRPr lang="en-US" sz="2000" dirty="0" smtClean="0"/>
          </a:p>
          <a:p>
            <a:r>
              <a:rPr lang="en-US" sz="2000" dirty="0" smtClean="0"/>
              <a:t>AI culturally appropriate to understand program processes and impacts </a:t>
            </a:r>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Native centered</a:t>
            </a:r>
          </a:p>
          <a:p>
            <a:pPr marL="514350" indent="-514350">
              <a:buFont typeface="+mj-lt"/>
              <a:buAutoNum type="arabicPeriod"/>
            </a:pPr>
            <a:r>
              <a:rPr lang="en-US" dirty="0" smtClean="0"/>
              <a:t>Respect</a:t>
            </a:r>
          </a:p>
          <a:p>
            <a:pPr marL="514350" indent="-514350">
              <a:buFont typeface="+mj-lt"/>
              <a:buAutoNum type="arabicPeriod"/>
            </a:pPr>
            <a:r>
              <a:rPr lang="en-US" dirty="0" smtClean="0"/>
              <a:t>Self reflection and cultural humility</a:t>
            </a:r>
          </a:p>
          <a:p>
            <a:pPr marL="514350" indent="-514350">
              <a:buFont typeface="+mj-lt"/>
              <a:buAutoNum type="arabicPeriod"/>
            </a:pPr>
            <a:r>
              <a:rPr lang="en-US" dirty="0" smtClean="0"/>
              <a:t>Authentic relationships</a:t>
            </a:r>
          </a:p>
          <a:p>
            <a:pPr marL="514350" indent="-514350">
              <a:buFont typeface="+mj-lt"/>
              <a:buAutoNum type="arabicPeriod"/>
            </a:pPr>
            <a:r>
              <a:rPr lang="en-US" dirty="0" smtClean="0"/>
              <a:t>Honor community time frames</a:t>
            </a:r>
          </a:p>
          <a:p>
            <a:pPr marL="514350" indent="-514350">
              <a:buFont typeface="+mj-lt"/>
              <a:buAutoNum type="arabicPeriod"/>
            </a:pPr>
            <a:r>
              <a:rPr lang="en-US" dirty="0" smtClean="0"/>
              <a:t>Build on strengths</a:t>
            </a:r>
          </a:p>
          <a:p>
            <a:pPr marL="514350" indent="-514350">
              <a:buFont typeface="+mj-lt"/>
              <a:buAutoNum type="arabicPeriod"/>
            </a:pPr>
            <a:r>
              <a:rPr lang="en-US" dirty="0" smtClean="0"/>
              <a:t>Co-Learning and Ownership</a:t>
            </a:r>
          </a:p>
          <a:p>
            <a:pPr marL="514350" indent="-514350">
              <a:buFont typeface="+mj-lt"/>
              <a:buAutoNum type="arabicPeriod"/>
            </a:pPr>
            <a:r>
              <a:rPr lang="en-US" dirty="0" smtClean="0"/>
              <a:t>Continual dialogue</a:t>
            </a:r>
          </a:p>
          <a:p>
            <a:pPr marL="514350" indent="-514350">
              <a:buFont typeface="+mj-lt"/>
              <a:buAutoNum type="arabicPeriod"/>
            </a:pPr>
            <a:r>
              <a:rPr lang="en-US" dirty="0" smtClean="0"/>
              <a:t>Transparency and accountability</a:t>
            </a:r>
          </a:p>
          <a:p>
            <a:pPr marL="514350" indent="-514350">
              <a:buFont typeface="+mj-lt"/>
              <a:buAutoNum type="arabicPeriod"/>
            </a:pPr>
            <a:r>
              <a:rPr lang="en-US" dirty="0" smtClean="0"/>
              <a:t>Integrity</a:t>
            </a:r>
          </a:p>
          <a:p>
            <a:pPr marL="514350" indent="-514350">
              <a:buFont typeface="+mj-lt"/>
              <a:buAutoNum type="arabicPeriod"/>
            </a:pPr>
            <a:r>
              <a:rPr lang="en-US" dirty="0" smtClean="0"/>
              <a:t>Community relevance</a:t>
            </a:r>
            <a:endParaRPr lang="en-US" dirty="0"/>
          </a:p>
        </p:txBody>
      </p:sp>
      <p:sp>
        <p:nvSpPr>
          <p:cNvPr id="4" name="Title 3"/>
          <p:cNvSpPr>
            <a:spLocks noGrp="1"/>
          </p:cNvSpPr>
          <p:nvPr>
            <p:ph type="title"/>
          </p:nvPr>
        </p:nvSpPr>
        <p:spPr>
          <a:xfrm>
            <a:off x="283491" y="79382"/>
            <a:ext cx="8674822" cy="1767706"/>
          </a:xfrm>
        </p:spPr>
        <p:txBody>
          <a:bodyPr>
            <a:normAutofit fontScale="90000"/>
          </a:bodyPr>
          <a:lstStyle/>
          <a:p>
            <a:r>
              <a:rPr lang="en-US" sz="3600" dirty="0" smtClean="0"/>
              <a:t>AI and Cultural Relevance - </a:t>
            </a:r>
            <a:r>
              <a:rPr lang="en-US" sz="3200" dirty="0" smtClean="0"/>
              <a:t/>
            </a:r>
            <a:br>
              <a:rPr lang="en-US" sz="3200" dirty="0" smtClean="0"/>
            </a:br>
            <a:r>
              <a:rPr lang="en-US" sz="3200" dirty="0" smtClean="0"/>
              <a:t>“ </a:t>
            </a:r>
            <a:r>
              <a:rPr lang="en-US" sz="3100" dirty="0" smtClean="0"/>
              <a:t>Guiding </a:t>
            </a:r>
            <a:r>
              <a:rPr lang="en-US" sz="3100" dirty="0"/>
              <a:t>Principles for Engaging in Research</a:t>
            </a:r>
            <a:br>
              <a:rPr lang="en-US" sz="3100" dirty="0"/>
            </a:br>
            <a:r>
              <a:rPr lang="en-US" sz="3100" dirty="0"/>
              <a:t>with Native American </a:t>
            </a:r>
            <a:r>
              <a:rPr lang="en-US" sz="3100" dirty="0" smtClean="0"/>
              <a:t>Communities”</a:t>
            </a:r>
            <a:r>
              <a:rPr lang="en-US" sz="3100" dirty="0"/>
              <a:t/>
            </a:r>
            <a:br>
              <a:rPr lang="en-US" sz="3100" dirty="0"/>
            </a:br>
            <a:r>
              <a:rPr lang="en-US" sz="3100" dirty="0" smtClean="0"/>
              <a:t> - Strait et al. (2012)</a:t>
            </a:r>
            <a:endParaRPr lang="en-US" sz="3100" dirty="0"/>
          </a:p>
        </p:txBody>
      </p:sp>
    </p:spTree>
    <p:extLst>
      <p:ext uri="{BB962C8B-B14F-4D97-AF65-F5344CB8AC3E}">
        <p14:creationId xmlns:p14="http://schemas.microsoft.com/office/powerpoint/2010/main" val="306777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Challenges of Appreciative Inquiry as a Method</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00"/>
                </a:solidFill>
              </a:rPr>
              <a:t>Difficult to address project failures and problems directly</a:t>
            </a:r>
          </a:p>
          <a:p>
            <a:r>
              <a:rPr lang="en-US" dirty="0" smtClean="0"/>
              <a:t>Evaluators overcame this by addressing challenges indirectly by including the following questions during the Summative Year:</a:t>
            </a:r>
          </a:p>
          <a:p>
            <a:pPr lvl="1"/>
            <a:r>
              <a:rPr lang="en-US" dirty="0" smtClean="0"/>
              <a:t>If you could transform the way you do your work, what would it look like and what would it take to happen?</a:t>
            </a:r>
          </a:p>
          <a:p>
            <a:pPr lvl="1"/>
            <a:r>
              <a:rPr lang="en-US" dirty="0" smtClean="0"/>
              <a:t>What was challenging for you?</a:t>
            </a:r>
          </a:p>
          <a:p>
            <a:pPr lvl="1"/>
            <a:r>
              <a:rPr lang="en-US" dirty="0" smtClean="0"/>
              <a:t>How would you do things differently?</a:t>
            </a:r>
          </a:p>
          <a:p>
            <a:pPr lvl="1"/>
            <a:r>
              <a:rPr lang="en-US" dirty="0" smtClean="0"/>
              <a:t>What have you produced that you will leave behind?</a:t>
            </a:r>
          </a:p>
          <a:p>
            <a:endParaRPr lang="en-US" dirty="0" smtClean="0">
              <a:solidFill>
                <a:srgbClr val="000000"/>
              </a:solidFill>
            </a:endParaRPr>
          </a:p>
          <a:p>
            <a:r>
              <a:rPr lang="en-US" dirty="0" smtClean="0">
                <a:solidFill>
                  <a:srgbClr val="000000"/>
                </a:solidFill>
              </a:rPr>
              <a:t>Important to have administrative support to make the appreciative inquiry process work</a:t>
            </a:r>
          </a:p>
          <a:p>
            <a:r>
              <a:rPr lang="en-US" dirty="0" smtClean="0">
                <a:solidFill>
                  <a:srgbClr val="000000"/>
                </a:solidFill>
              </a:rPr>
              <a:t>Tracking and documenting changes to the project as the evaluation provides input for necessary changes (</a:t>
            </a:r>
            <a:r>
              <a:rPr lang="en-US" dirty="0" err="1" smtClean="0">
                <a:solidFill>
                  <a:srgbClr val="000000"/>
                </a:solidFill>
              </a:rPr>
              <a:t>eg</a:t>
            </a:r>
            <a:r>
              <a:rPr lang="en-US" dirty="0" smtClean="0">
                <a:solidFill>
                  <a:srgbClr val="000000"/>
                </a:solidFill>
              </a:rPr>
              <a:t>: re-designing logic models)</a:t>
            </a:r>
          </a:p>
          <a:p>
            <a:pPr>
              <a:buNone/>
            </a:pPr>
            <a:endParaRPr lang="en-US" dirty="0" smtClean="0">
              <a:solidFill>
                <a:srgbClr val="000000"/>
              </a:solidFill>
            </a:endParaRPr>
          </a:p>
          <a:p>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36120"/>
          </a:xfrm>
        </p:spPr>
        <p:txBody>
          <a:bodyPr>
            <a:normAutofit/>
          </a:bodyPr>
          <a:lstStyle/>
          <a:p>
            <a:r>
              <a:rPr lang="en-US" sz="4000" dirty="0" smtClean="0"/>
              <a:t>Next Steps in AI Evaluation Approach</a:t>
            </a:r>
            <a:endParaRPr lang="en-US" sz="4000" dirty="0"/>
          </a:p>
        </p:txBody>
      </p:sp>
      <p:sp>
        <p:nvSpPr>
          <p:cNvPr id="3" name="Content Placeholder 2"/>
          <p:cNvSpPr>
            <a:spLocks noGrp="1"/>
          </p:cNvSpPr>
          <p:nvPr>
            <p:ph idx="1"/>
          </p:nvPr>
        </p:nvSpPr>
        <p:spPr/>
        <p:txBody>
          <a:bodyPr>
            <a:normAutofit fontScale="92500"/>
          </a:bodyPr>
          <a:lstStyle/>
          <a:p>
            <a:r>
              <a:rPr lang="en-US" dirty="0" smtClean="0"/>
              <a:t>Moving from stakeholders reviewing first draft of evaluation report to participatory data analysis with stakeholders who will be involved in interpreting results </a:t>
            </a:r>
          </a:p>
          <a:p>
            <a:r>
              <a:rPr lang="en-US" dirty="0" smtClean="0"/>
              <a:t>Concept Maps</a:t>
            </a:r>
          </a:p>
          <a:p>
            <a:r>
              <a:rPr lang="en-US" dirty="0" smtClean="0"/>
              <a:t>Data Placemats (</a:t>
            </a:r>
            <a:r>
              <a:rPr lang="en-US" dirty="0" err="1" smtClean="0"/>
              <a:t>Pankaj</a:t>
            </a:r>
            <a:r>
              <a:rPr lang="en-US" dirty="0"/>
              <a:t> </a:t>
            </a:r>
            <a:r>
              <a:rPr lang="en-US" dirty="0" smtClean="0"/>
              <a:t>&amp; Emery, 2016)</a:t>
            </a:r>
          </a:p>
          <a:p>
            <a:pPr lvl="2"/>
            <a:r>
              <a:rPr lang="en-US" dirty="0" smtClean="0"/>
              <a:t>Phase I: Evaluator analyzes data and </a:t>
            </a:r>
            <a:r>
              <a:rPr lang="en-US" dirty="0"/>
              <a:t>organizes preliminary </a:t>
            </a:r>
            <a:r>
              <a:rPr lang="en-US" dirty="0" smtClean="0"/>
              <a:t>findings </a:t>
            </a:r>
            <a:r>
              <a:rPr lang="en-US" dirty="0"/>
              <a:t>in the form of </a:t>
            </a:r>
            <a:r>
              <a:rPr lang="en-US" dirty="0" smtClean="0"/>
              <a:t>data </a:t>
            </a:r>
            <a:r>
              <a:rPr lang="en-US" dirty="0"/>
              <a:t>placemats</a:t>
            </a:r>
          </a:p>
          <a:p>
            <a:pPr lvl="2"/>
            <a:r>
              <a:rPr lang="en-US" dirty="0" smtClean="0"/>
              <a:t>Phase II: Evaluator </a:t>
            </a:r>
            <a:r>
              <a:rPr lang="en-US" dirty="0"/>
              <a:t>facilitates a </a:t>
            </a:r>
            <a:r>
              <a:rPr lang="en-US" dirty="0" smtClean="0"/>
              <a:t>data interpretation meeting in which </a:t>
            </a:r>
            <a:r>
              <a:rPr lang="en-US" dirty="0"/>
              <a:t>stakeholders </a:t>
            </a:r>
            <a:r>
              <a:rPr lang="en-US" dirty="0" smtClean="0"/>
              <a:t>discuss </a:t>
            </a:r>
            <a:r>
              <a:rPr lang="en-US" dirty="0"/>
              <a:t>the story being </a:t>
            </a:r>
            <a:r>
              <a:rPr lang="en-US" dirty="0" smtClean="0"/>
              <a:t>told </a:t>
            </a:r>
            <a:r>
              <a:rPr lang="en-US" dirty="0"/>
              <a:t>in their own </a:t>
            </a:r>
            <a:r>
              <a:rPr lang="en-US" dirty="0" smtClean="0"/>
              <a:t>words</a:t>
            </a:r>
          </a:p>
          <a:p>
            <a:pPr lvl="2"/>
            <a:r>
              <a:rPr lang="en-US" dirty="0" smtClean="0"/>
              <a:t>Phase III:  </a:t>
            </a:r>
            <a:r>
              <a:rPr lang="en-US" dirty="0"/>
              <a:t>Evaluator conducts </a:t>
            </a:r>
            <a:r>
              <a:rPr lang="en-US" dirty="0" smtClean="0"/>
              <a:t>additional analysis (</a:t>
            </a:r>
            <a:r>
              <a:rPr lang="en-US" dirty="0"/>
              <a:t>if </a:t>
            </a:r>
            <a:r>
              <a:rPr lang="en-US" dirty="0" smtClean="0"/>
              <a:t>needed</a:t>
            </a:r>
            <a:r>
              <a:rPr lang="en-US" dirty="0"/>
              <a:t>) and produces a </a:t>
            </a:r>
            <a:r>
              <a:rPr lang="en-US" dirty="0" smtClean="0"/>
              <a:t>final deliverable (report or presentation)</a:t>
            </a:r>
            <a:endParaRPr lang="en-US" dirty="0"/>
          </a:p>
          <a:p>
            <a:endParaRPr lang="en-US" dirty="0"/>
          </a:p>
        </p:txBody>
      </p:sp>
    </p:spTree>
    <p:extLst>
      <p:ext uri="{BB962C8B-B14F-4D97-AF65-F5344CB8AC3E}">
        <p14:creationId xmlns:p14="http://schemas.microsoft.com/office/powerpoint/2010/main" val="3864681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 y="198120"/>
            <a:ext cx="8625840" cy="1200329"/>
          </a:xfrm>
          <a:prstGeom prst="rect">
            <a:avLst/>
          </a:prstGeom>
          <a:noFill/>
        </p:spPr>
        <p:txBody>
          <a:bodyPr wrap="square" rtlCol="0">
            <a:spAutoFit/>
          </a:bodyPr>
          <a:lstStyle/>
          <a:p>
            <a:pPr algn="ctr"/>
            <a:r>
              <a:rPr lang="en-US" sz="7200" dirty="0" smtClean="0">
                <a:solidFill>
                  <a:prstClr val="white"/>
                </a:solidFill>
              </a:rPr>
              <a:t>The Learning Journey</a:t>
            </a:r>
            <a:endParaRPr lang="en-US" sz="7200" dirty="0">
              <a:solidFill>
                <a:prstClr val="white"/>
              </a:solidFill>
            </a:endParaRPr>
          </a:p>
        </p:txBody>
      </p:sp>
      <p:sp>
        <p:nvSpPr>
          <p:cNvPr id="3" name="Rectangle 2"/>
          <p:cNvSpPr/>
          <p:nvPr/>
        </p:nvSpPr>
        <p:spPr>
          <a:xfrm>
            <a:off x="0" y="0"/>
            <a:ext cx="9144000" cy="2409568"/>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a:xfrm>
            <a:off x="1050324" y="383059"/>
            <a:ext cx="7574692" cy="707886"/>
          </a:xfrm>
          <a:prstGeom prst="rect">
            <a:avLst/>
          </a:prstGeom>
          <a:noFill/>
        </p:spPr>
        <p:txBody>
          <a:bodyPr wrap="square" rtlCol="0">
            <a:spAutoFit/>
          </a:bodyPr>
          <a:lstStyle/>
          <a:p>
            <a:pPr algn="ctr"/>
            <a:r>
              <a:rPr lang="en-US" sz="4000" dirty="0" smtClean="0">
                <a:solidFill>
                  <a:prstClr val="white"/>
                </a:solidFill>
              </a:rPr>
              <a:t>Data Placemats (</a:t>
            </a:r>
            <a:r>
              <a:rPr lang="en-US" sz="4000" dirty="0" err="1" smtClean="0">
                <a:solidFill>
                  <a:prstClr val="white"/>
                </a:solidFill>
              </a:rPr>
              <a:t>Pankaj</a:t>
            </a:r>
            <a:r>
              <a:rPr lang="en-US" sz="4000" dirty="0" smtClean="0">
                <a:solidFill>
                  <a:prstClr val="white"/>
                </a:solidFill>
              </a:rPr>
              <a:t>, 2014)</a:t>
            </a:r>
            <a:endParaRPr lang="en-US" sz="4000" dirty="0">
              <a:solidFill>
                <a:prstClr val="white"/>
              </a:solidFill>
            </a:endParaRPr>
          </a:p>
        </p:txBody>
      </p:sp>
      <p:pic>
        <p:nvPicPr>
          <p:cNvPr id="5" name="Picture 4" descr="placemats.png"/>
          <p:cNvPicPr/>
          <p:nvPr/>
        </p:nvPicPr>
        <p:blipFill>
          <a:blip r:embed="rId3"/>
          <a:stretch>
            <a:fillRect/>
          </a:stretch>
        </p:blipFill>
        <p:spPr>
          <a:xfrm>
            <a:off x="1464276" y="2816532"/>
            <a:ext cx="5943600" cy="3628390"/>
          </a:xfrm>
          <a:prstGeom prst="rect">
            <a:avLst/>
          </a:prstGeom>
        </p:spPr>
      </p:pic>
      <p:sp>
        <p:nvSpPr>
          <p:cNvPr id="6" name="Rectangle 5"/>
          <p:cNvSpPr/>
          <p:nvPr/>
        </p:nvSpPr>
        <p:spPr>
          <a:xfrm>
            <a:off x="0" y="2236573"/>
            <a:ext cx="9144000" cy="172995"/>
          </a:xfrm>
          <a:prstGeom prst="rect">
            <a:avLst/>
          </a:prstGeom>
          <a:solidFill>
            <a:srgbClr val="E5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7518400" y="6489044"/>
            <a:ext cx="1625600" cy="230832"/>
          </a:xfrm>
          <a:prstGeom prst="rect">
            <a:avLst/>
          </a:prstGeom>
          <a:noFill/>
        </p:spPr>
        <p:txBody>
          <a:bodyPr wrap="square" rtlCol="0">
            <a:spAutoFit/>
          </a:bodyPr>
          <a:lstStyle/>
          <a:p>
            <a:r>
              <a:rPr lang="en-US" sz="900" dirty="0" smtClean="0"/>
              <a:t>Pankaj &amp; Emery, in press.</a:t>
            </a:r>
            <a:endParaRPr lang="en-US" sz="1000" dirty="0"/>
          </a:p>
        </p:txBody>
      </p:sp>
    </p:spTree>
    <p:extLst>
      <p:ext uri="{BB962C8B-B14F-4D97-AF65-F5344CB8AC3E}">
        <p14:creationId xmlns:p14="http://schemas.microsoft.com/office/powerpoint/2010/main" val="27699398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512" y="116774"/>
            <a:ext cx="8788756" cy="65571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Straight Connector 6"/>
          <p:cNvCxnSpPr/>
          <p:nvPr/>
        </p:nvCxnSpPr>
        <p:spPr>
          <a:xfrm>
            <a:off x="155133" y="252856"/>
            <a:ext cx="8988867" cy="0"/>
          </a:xfrm>
          <a:prstGeom prst="line">
            <a:avLst/>
          </a:prstGeom>
          <a:ln w="254000">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5133" y="1"/>
            <a:ext cx="0" cy="8022771"/>
          </a:xfrm>
          <a:prstGeom prst="line">
            <a:avLst/>
          </a:prstGeom>
          <a:ln w="254000">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6796643"/>
            <a:ext cx="10134600" cy="0"/>
          </a:xfrm>
          <a:prstGeom prst="line">
            <a:avLst/>
          </a:prstGeom>
          <a:ln w="254000">
            <a:solidFill>
              <a:srgbClr val="0033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023268" y="1"/>
            <a:ext cx="0" cy="8022772"/>
          </a:xfrm>
          <a:prstGeom prst="line">
            <a:avLst/>
          </a:prstGeom>
          <a:ln w="254000">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2067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for Stakeholders (</a:t>
            </a:r>
            <a:r>
              <a:rPr lang="en-US" dirty="0" err="1" smtClean="0"/>
              <a:t>Pankaj</a:t>
            </a:r>
            <a:r>
              <a:rPr lang="en-US" dirty="0" smtClean="0"/>
              <a:t>, 2014)</a:t>
            </a:r>
            <a:endParaRPr lang="en-US" dirty="0"/>
          </a:p>
        </p:txBody>
      </p:sp>
      <p:sp>
        <p:nvSpPr>
          <p:cNvPr id="3" name="Content Placeholder 2"/>
          <p:cNvSpPr>
            <a:spLocks noGrp="1"/>
          </p:cNvSpPr>
          <p:nvPr>
            <p:ph idx="1"/>
          </p:nvPr>
        </p:nvSpPr>
        <p:spPr>
          <a:xfrm>
            <a:off x="457200" y="2336086"/>
            <a:ext cx="8229600" cy="3988514"/>
          </a:xfrm>
        </p:spPr>
        <p:txBody>
          <a:bodyPr/>
          <a:lstStyle/>
          <a:p>
            <a:r>
              <a:rPr lang="en-US" dirty="0" smtClean="0"/>
              <a:t>What surprises you about the data? </a:t>
            </a:r>
          </a:p>
          <a:p>
            <a:r>
              <a:rPr lang="en-US" dirty="0" smtClean="0"/>
              <a:t>What factors may explain the findings?</a:t>
            </a:r>
          </a:p>
          <a:p>
            <a:r>
              <a:rPr lang="en-US" dirty="0" smtClean="0"/>
              <a:t>Any new questions or themes?</a:t>
            </a:r>
            <a:endParaRPr lang="en-US" dirty="0"/>
          </a:p>
        </p:txBody>
      </p:sp>
    </p:spTree>
    <p:extLst>
      <p:ext uri="{BB962C8B-B14F-4D97-AF65-F5344CB8AC3E}">
        <p14:creationId xmlns:p14="http://schemas.microsoft.com/office/powerpoint/2010/main" val="4131765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Merriam, S. B. (2009). </a:t>
            </a:r>
            <a:r>
              <a:rPr lang="en-US" i="1" dirty="0" smtClean="0"/>
              <a:t>Qualitative research: A guide to design and implementation.</a:t>
            </a:r>
            <a:r>
              <a:rPr lang="en-US" dirty="0" smtClean="0"/>
              <a:t> San Francisco: </a:t>
            </a:r>
            <a:r>
              <a:rPr lang="en-US" dirty="0" err="1" smtClean="0"/>
              <a:t>Jossey</a:t>
            </a:r>
            <a:r>
              <a:rPr lang="en-US" dirty="0" smtClean="0"/>
              <a:t>-Bass.</a:t>
            </a:r>
          </a:p>
          <a:p>
            <a:r>
              <a:rPr lang="en-US" dirty="0" err="1" smtClean="0"/>
              <a:t>Pankaj</a:t>
            </a:r>
            <a:r>
              <a:rPr lang="en-US" dirty="0" smtClean="0"/>
              <a:t>, V. (2014). </a:t>
            </a:r>
            <a:r>
              <a:rPr lang="en-US" i="1" dirty="0" smtClean="0"/>
              <a:t>Data Placemats</a:t>
            </a:r>
            <a:r>
              <a:rPr lang="en-US" dirty="0" smtClean="0"/>
              <a:t>. Presented at the American Evaluation Association Annual Conference, Denver, Colorado.</a:t>
            </a:r>
          </a:p>
          <a:p>
            <a:r>
              <a:rPr lang="en-US" dirty="0" err="1"/>
              <a:t>Pankaj</a:t>
            </a:r>
            <a:r>
              <a:rPr lang="en-US" dirty="0"/>
              <a:t>, V., &amp; Emery, A. K. (2016). Data placemats: A facilitative technique designed to </a:t>
            </a:r>
            <a:r>
              <a:rPr lang="en-US" dirty="0" smtClean="0"/>
              <a:t>enhance </a:t>
            </a:r>
            <a:r>
              <a:rPr lang="en-US" dirty="0"/>
              <a:t>stakeholder understanding of data. In R. S. </a:t>
            </a:r>
            <a:r>
              <a:rPr lang="en-US" dirty="0" err="1"/>
              <a:t>Fierro</a:t>
            </a:r>
            <a:r>
              <a:rPr lang="en-US" dirty="0"/>
              <a:t>, A. Schwartz, &amp; D. H. Smart (Eds.)</a:t>
            </a:r>
            <a:r>
              <a:rPr lang="en-US" dirty="0" smtClean="0"/>
              <a:t>, </a:t>
            </a:r>
            <a:r>
              <a:rPr lang="en-US" i="1" dirty="0" smtClean="0"/>
              <a:t>Evaluation </a:t>
            </a:r>
            <a:r>
              <a:rPr lang="en-US" i="1" dirty="0"/>
              <a:t>and Facilitation. New Directions for </a:t>
            </a:r>
            <a:r>
              <a:rPr lang="en-US" i="1" dirty="0" smtClean="0"/>
              <a:t>Evaluation</a:t>
            </a:r>
            <a:r>
              <a:rPr lang="en-US" dirty="0" smtClean="0"/>
              <a:t>,</a:t>
            </a:r>
            <a:r>
              <a:rPr lang="en-US" dirty="0"/>
              <a:t> </a:t>
            </a:r>
            <a:r>
              <a:rPr lang="en-US" dirty="0" smtClean="0"/>
              <a:t>149, </a:t>
            </a:r>
            <a:r>
              <a:rPr lang="en-US" dirty="0"/>
              <a:t>81–93, DOI: 10.1002/</a:t>
            </a:r>
            <a:r>
              <a:rPr lang="en-US" dirty="0" err="1" smtClean="0"/>
              <a:t>ev</a:t>
            </a:r>
            <a:endParaRPr lang="en-US" dirty="0" smtClean="0"/>
          </a:p>
          <a:p>
            <a:r>
              <a:rPr lang="en-US" dirty="0" err="1" smtClean="0"/>
              <a:t>Preskill</a:t>
            </a:r>
            <a:r>
              <a:rPr lang="en-US" dirty="0" smtClean="0"/>
              <a:t>, H., and </a:t>
            </a:r>
            <a:r>
              <a:rPr lang="en-US" dirty="0" err="1" smtClean="0"/>
              <a:t>Catsambas</a:t>
            </a:r>
            <a:r>
              <a:rPr lang="en-US" dirty="0" smtClean="0"/>
              <a:t>, T. T. (2006). </a:t>
            </a:r>
            <a:r>
              <a:rPr lang="en-US" i="1" dirty="0" smtClean="0"/>
              <a:t>Reframing evaluation through appreciative inquiry</a:t>
            </a:r>
            <a:r>
              <a:rPr lang="en-US" dirty="0" smtClean="0"/>
              <a:t>. Thousand Oaks: Sage. </a:t>
            </a:r>
          </a:p>
          <a:p>
            <a:r>
              <a:rPr lang="en-US" dirty="0" smtClean="0"/>
              <a:t>Smith, N.L. (2010). Characterizing the </a:t>
            </a:r>
            <a:r>
              <a:rPr lang="en-US" dirty="0" err="1" smtClean="0"/>
              <a:t>Evaluand</a:t>
            </a:r>
            <a:r>
              <a:rPr lang="en-US" dirty="0" smtClean="0"/>
              <a:t> in Evaluating Theory. </a:t>
            </a:r>
            <a:r>
              <a:rPr lang="en-US" i="1" dirty="0" smtClean="0"/>
              <a:t>American Journal of Evaluation</a:t>
            </a:r>
            <a:r>
              <a:rPr lang="en-US" dirty="0" smtClean="0"/>
              <a:t>, 31, (3), 383-389.</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smtClean="0"/>
              <a:t>Straits</a:t>
            </a:r>
            <a:r>
              <a:rPr lang="en-US" sz="2000" dirty="0"/>
              <a:t>, K.J.E., Bird, D.M., </a:t>
            </a:r>
            <a:r>
              <a:rPr lang="en-US" sz="2000" dirty="0" err="1"/>
              <a:t>Tsinajinnie</a:t>
            </a:r>
            <a:r>
              <a:rPr lang="en-US" sz="2000" dirty="0"/>
              <a:t>, E., Espinoza, J., </a:t>
            </a:r>
            <a:r>
              <a:rPr lang="en-US" sz="2000" dirty="0" err="1"/>
              <a:t>Goodkind</a:t>
            </a:r>
            <a:r>
              <a:rPr lang="en-US" sz="2000" dirty="0"/>
              <a:t>, J., Spencer, O.</a:t>
            </a:r>
            <a:r>
              <a:rPr lang="en-US" sz="2000" dirty="0" smtClean="0"/>
              <a:t>,</a:t>
            </a:r>
            <a:r>
              <a:rPr lang="en-US" sz="2000" dirty="0" err="1" smtClean="0"/>
              <a:t>Tafoya</a:t>
            </a:r>
            <a:r>
              <a:rPr lang="en-US" sz="2000" dirty="0"/>
              <a:t>, N., </a:t>
            </a:r>
            <a:r>
              <a:rPr lang="en-US" sz="2000" dirty="0" err="1"/>
              <a:t>Willging</a:t>
            </a:r>
            <a:r>
              <a:rPr lang="en-US" sz="2000" dirty="0"/>
              <a:t>, C. &amp; the Guiding Principles Workgroup (2012). </a:t>
            </a:r>
            <a:r>
              <a:rPr lang="en-US" sz="2000" i="1" dirty="0"/>
              <a:t>Guiding Principles for </a:t>
            </a:r>
            <a:r>
              <a:rPr lang="en-US" sz="2000" i="1" dirty="0" smtClean="0"/>
              <a:t>Engaging in </a:t>
            </a:r>
            <a:r>
              <a:rPr lang="en-US" sz="2000" i="1" dirty="0"/>
              <a:t>Research with Native American Communities, Version 1.</a:t>
            </a:r>
            <a:r>
              <a:rPr lang="en-US" sz="2000" dirty="0"/>
              <a:t> UNM Center for Rural and </a:t>
            </a:r>
            <a:r>
              <a:rPr lang="en-US" sz="2000" dirty="0" smtClean="0"/>
              <a:t>Community Behavioral </a:t>
            </a:r>
            <a:r>
              <a:rPr lang="en-US" sz="2000" dirty="0"/>
              <a:t>Health &amp; Albuquerque Area Southwest Tribal Epidemiology Center</a:t>
            </a:r>
            <a:r>
              <a:rPr lang="en-US" sz="2000" dirty="0" smtClean="0"/>
              <a:t>.</a:t>
            </a:r>
          </a:p>
          <a:p>
            <a:r>
              <a:rPr lang="en-US" sz="2000" dirty="0"/>
              <a:t>Whitney, D., and </a:t>
            </a:r>
            <a:r>
              <a:rPr lang="en-US" sz="2000" dirty="0" err="1"/>
              <a:t>Trosten</a:t>
            </a:r>
            <a:r>
              <a:rPr lang="en-US" sz="2000" dirty="0"/>
              <a:t>-Bloom, A. (2003). </a:t>
            </a:r>
            <a:r>
              <a:rPr lang="en-US" sz="2000" i="1" dirty="0"/>
              <a:t>The Power of Appreciative Inquiry: A Practical Guide to Positive Change. </a:t>
            </a:r>
            <a:r>
              <a:rPr lang="en-US" sz="2000" dirty="0"/>
              <a:t>San Francisco, CA: </a:t>
            </a:r>
            <a:r>
              <a:rPr lang="en-US" sz="2000" dirty="0" err="1"/>
              <a:t>Berrett</a:t>
            </a:r>
            <a:r>
              <a:rPr lang="en-US" sz="2000" dirty="0"/>
              <a:t>-Koehler Publishers, Inc. </a:t>
            </a:r>
          </a:p>
          <a:p>
            <a:endParaRPr lang="en-US" sz="2000" dirty="0"/>
          </a:p>
        </p:txBody>
      </p:sp>
    </p:spTree>
    <p:extLst>
      <p:ext uri="{BB962C8B-B14F-4D97-AF65-F5344CB8AC3E}">
        <p14:creationId xmlns:p14="http://schemas.microsoft.com/office/powerpoint/2010/main" val="1352807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529" y="521650"/>
            <a:ext cx="8448030" cy="1413830"/>
          </a:xfrm>
        </p:spPr>
        <p:txBody>
          <a:bodyPr>
            <a:noAutofit/>
          </a:bodyPr>
          <a:lstStyle/>
          <a:p>
            <a:r>
              <a:rPr lang="en-US" sz="3600" dirty="0" smtClean="0"/>
              <a:t>Context: Goals of Programs that Build Research Capacity in Tribal Communities</a:t>
            </a:r>
            <a:br>
              <a:rPr lang="en-US" sz="3600" dirty="0" smtClean="0"/>
            </a:b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Goal 1: Encourage research on health disparities affecting American Indian people</a:t>
            </a:r>
          </a:p>
          <a:p>
            <a:r>
              <a:rPr lang="en-US" dirty="0" smtClean="0"/>
              <a:t>Goal 2: Increase the number of American Indian scientists, students, health professionals and organizations</a:t>
            </a:r>
          </a:p>
          <a:p>
            <a:r>
              <a:rPr lang="en-US" dirty="0" smtClean="0"/>
              <a:t>Goal 3: Build capacity in organizations that serve tribal communities to reduce distrust by American Indian communities and people toward research</a:t>
            </a:r>
          </a:p>
          <a:p>
            <a:pPr lvl="1"/>
            <a:r>
              <a:rPr lang="en-US" dirty="0" smtClean="0"/>
              <a:t>Programs included</a:t>
            </a:r>
          </a:p>
          <a:p>
            <a:pPr lvl="2"/>
            <a:r>
              <a:rPr lang="en-US" dirty="0" smtClean="0"/>
              <a:t>Student development</a:t>
            </a:r>
          </a:p>
          <a:p>
            <a:pPr lvl="2"/>
            <a:r>
              <a:rPr lang="en-US" dirty="0" smtClean="0"/>
              <a:t>Research projects</a:t>
            </a:r>
          </a:p>
          <a:p>
            <a:pPr lvl="2"/>
            <a:r>
              <a:rPr lang="en-US" dirty="0" smtClean="0"/>
              <a:t>Advisory Board and Institutional Review Board</a:t>
            </a:r>
          </a:p>
          <a:p>
            <a:pPr lvl="2"/>
            <a:r>
              <a:rPr lang="en-US" dirty="0" smtClean="0"/>
              <a:t>Administrative Oversight of the Organization</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Appreciative Inquiry Activity (</a:t>
            </a:r>
            <a:r>
              <a:rPr lang="en-US" dirty="0" err="1" smtClean="0"/>
              <a:t>Preskill</a:t>
            </a:r>
            <a:r>
              <a:rPr lang="en-US" dirty="0" smtClean="0"/>
              <a:t> &amp; </a:t>
            </a:r>
            <a:r>
              <a:rPr lang="en-US" dirty="0" err="1" smtClean="0"/>
              <a:t>Catsambas</a:t>
            </a:r>
            <a:r>
              <a:rPr lang="en-US" dirty="0"/>
              <a:t> </a:t>
            </a:r>
            <a:r>
              <a:rPr lang="en-US" dirty="0" smtClean="0"/>
              <a:t>(2006)</a:t>
            </a:r>
            <a:endParaRPr lang="en-US" dirty="0"/>
          </a:p>
        </p:txBody>
      </p:sp>
      <p:sp>
        <p:nvSpPr>
          <p:cNvPr id="3" name="Content Placeholder 2"/>
          <p:cNvSpPr>
            <a:spLocks noGrp="1"/>
          </p:cNvSpPr>
          <p:nvPr>
            <p:ph idx="1"/>
          </p:nvPr>
        </p:nvSpPr>
        <p:spPr/>
        <p:txBody>
          <a:bodyPr/>
          <a:lstStyle/>
          <a:p>
            <a:r>
              <a:rPr lang="en-US" dirty="0" smtClean="0"/>
              <a:t>As an evaluator, determine by conducting interviews the effectiveness of a training program’s </a:t>
            </a:r>
          </a:p>
          <a:p>
            <a:r>
              <a:rPr lang="en-US" dirty="0" smtClean="0"/>
              <a:t>1. Design</a:t>
            </a:r>
          </a:p>
          <a:p>
            <a:r>
              <a:rPr lang="en-US" dirty="0" smtClean="0"/>
              <a:t>2. Relevance to participant’s jobs</a:t>
            </a:r>
          </a:p>
          <a:p>
            <a:r>
              <a:rPr lang="en-US" dirty="0" smtClean="0"/>
              <a:t>3. Participant’s ability to transfer learning to their jobs</a:t>
            </a:r>
          </a:p>
          <a:p>
            <a:endParaRPr lang="en-US" dirty="0"/>
          </a:p>
          <a:p>
            <a:r>
              <a:rPr lang="en-US" dirty="0" smtClean="0"/>
              <a:t>Develop both Appreciative Inquiry and non Appreciative Inquiry questions</a:t>
            </a:r>
            <a:endParaRPr lang="en-US" dirty="0"/>
          </a:p>
        </p:txBody>
      </p:sp>
    </p:spTree>
    <p:extLst>
      <p:ext uri="{BB962C8B-B14F-4D97-AF65-F5344CB8AC3E}">
        <p14:creationId xmlns:p14="http://schemas.microsoft.com/office/powerpoint/2010/main" val="158912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Program Design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1369986"/>
              </p:ext>
            </p:extLst>
          </p:nvPr>
        </p:nvGraphicFramePr>
        <p:xfrm>
          <a:off x="457200" y="1935161"/>
          <a:ext cx="8229600" cy="342418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63865">
                <a:tc>
                  <a:txBody>
                    <a:bodyPr/>
                    <a:lstStyle/>
                    <a:p>
                      <a:r>
                        <a:rPr lang="en-US" dirty="0" smtClean="0"/>
                        <a:t>Non- Appreciative Inquiry Questions</a:t>
                      </a:r>
                      <a:endParaRPr lang="en-US" dirty="0"/>
                    </a:p>
                  </a:txBody>
                  <a:tcPr/>
                </a:tc>
                <a:tc>
                  <a:txBody>
                    <a:bodyPr/>
                    <a:lstStyle/>
                    <a:p>
                      <a:r>
                        <a:rPr lang="en-US" dirty="0" smtClean="0"/>
                        <a:t>Appreciative Questions</a:t>
                      </a:r>
                      <a:endParaRPr lang="en-US" dirty="0"/>
                    </a:p>
                  </a:txBody>
                  <a:tcPr/>
                </a:tc>
                <a:extLst>
                  <a:ext uri="{0D108BD9-81ED-4DB2-BD59-A6C34878D82A}">
                    <a16:rowId xmlns:a16="http://schemas.microsoft.com/office/drawing/2014/main" val="10000"/>
                  </a:ext>
                </a:extLst>
              </a:tr>
              <a:tr h="863865">
                <a:tc>
                  <a:txBody>
                    <a:bodyPr/>
                    <a:lstStyle/>
                    <a:p>
                      <a:r>
                        <a:rPr lang="en-US" dirty="0" smtClean="0"/>
                        <a:t>How well did the workshop balance small group activities and large group discussions? </a:t>
                      </a:r>
                    </a:p>
                    <a:p>
                      <a:endParaRPr lang="en-US" dirty="0" smtClean="0"/>
                    </a:p>
                    <a:p>
                      <a:r>
                        <a:rPr lang="en-US" dirty="0" smtClean="0"/>
                        <a:t>Were the case studies useful? Why or</a:t>
                      </a:r>
                      <a:r>
                        <a:rPr lang="en-US" baseline="0" dirty="0" smtClean="0"/>
                        <a:t> why not?</a:t>
                      </a:r>
                      <a:endParaRPr lang="en-US" dirty="0"/>
                    </a:p>
                  </a:txBody>
                  <a:tcPr/>
                </a:tc>
                <a:tc>
                  <a:txBody>
                    <a:bodyPr/>
                    <a:lstStyle/>
                    <a:p>
                      <a:r>
                        <a:rPr lang="en-US" dirty="0" smtClean="0"/>
                        <a:t>Think back on your experience in the workshop and tell me about a moment when  you felt that an activity or lecture was working particularly well—so that it helped you learn and understand the content in a way that was exciting or inspiring. What was it that made it so effective? What value did you add to the workshop?</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37946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Relevance of Content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9827269"/>
              </p:ext>
            </p:extLst>
          </p:nvPr>
        </p:nvGraphicFramePr>
        <p:xfrm>
          <a:off x="457200" y="1935161"/>
          <a:ext cx="8229600" cy="287554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63865">
                <a:tc>
                  <a:txBody>
                    <a:bodyPr/>
                    <a:lstStyle/>
                    <a:p>
                      <a:r>
                        <a:rPr lang="en-US" dirty="0" smtClean="0"/>
                        <a:t>Non- Appreciative Inquiry Questions</a:t>
                      </a:r>
                      <a:endParaRPr lang="en-US" dirty="0"/>
                    </a:p>
                  </a:txBody>
                  <a:tcPr/>
                </a:tc>
                <a:tc>
                  <a:txBody>
                    <a:bodyPr/>
                    <a:lstStyle/>
                    <a:p>
                      <a:r>
                        <a:rPr lang="en-US" dirty="0" smtClean="0"/>
                        <a:t>Appreciative Questions</a:t>
                      </a:r>
                      <a:endParaRPr lang="en-US" dirty="0"/>
                    </a:p>
                  </a:txBody>
                  <a:tcPr/>
                </a:tc>
                <a:extLst>
                  <a:ext uri="{0D108BD9-81ED-4DB2-BD59-A6C34878D82A}">
                    <a16:rowId xmlns:a16="http://schemas.microsoft.com/office/drawing/2014/main" val="10000"/>
                  </a:ext>
                </a:extLst>
              </a:tr>
              <a:tr h="863865">
                <a:tc>
                  <a:txBody>
                    <a:bodyPr/>
                    <a:lstStyle/>
                    <a:p>
                      <a:r>
                        <a:rPr lang="en-US" dirty="0" smtClean="0"/>
                        <a:t>How</a:t>
                      </a:r>
                      <a:r>
                        <a:rPr lang="en-US" baseline="0" dirty="0" smtClean="0"/>
                        <a:t> relevant was the workshop content to your work?</a:t>
                      </a:r>
                    </a:p>
                    <a:p>
                      <a:endParaRPr lang="en-US" baseline="0" dirty="0" smtClean="0"/>
                    </a:p>
                    <a:p>
                      <a:r>
                        <a:rPr lang="en-US" baseline="0" dirty="0" smtClean="0"/>
                        <a:t>Which topics were relevant?</a:t>
                      </a:r>
                      <a:endParaRPr lang="en-US" dirty="0"/>
                    </a:p>
                  </a:txBody>
                  <a:tcPr/>
                </a:tc>
                <a:tc>
                  <a:txBody>
                    <a:bodyPr/>
                    <a:lstStyle/>
                    <a:p>
                      <a:r>
                        <a:rPr lang="en-US" dirty="0" smtClean="0"/>
                        <a:t>Reflecting on your experience in the workshop,</a:t>
                      </a:r>
                      <a:r>
                        <a:rPr lang="en-US" baseline="0" dirty="0" smtClean="0"/>
                        <a:t> remember a topic that you thought was particularly relevant to your work. What topic was it? Why was it relevant to what you do? What additional topics should the workshop include? </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7132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of Learning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140856"/>
              </p:ext>
            </p:extLst>
          </p:nvPr>
        </p:nvGraphicFramePr>
        <p:xfrm>
          <a:off x="457200" y="1935161"/>
          <a:ext cx="8229600" cy="397282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63865">
                <a:tc>
                  <a:txBody>
                    <a:bodyPr/>
                    <a:lstStyle/>
                    <a:p>
                      <a:r>
                        <a:rPr lang="en-US" dirty="0" smtClean="0"/>
                        <a:t>Non- Appreciative Inquiry Questions</a:t>
                      </a:r>
                      <a:endParaRPr lang="en-US" dirty="0"/>
                    </a:p>
                  </a:txBody>
                  <a:tcPr/>
                </a:tc>
                <a:tc>
                  <a:txBody>
                    <a:bodyPr/>
                    <a:lstStyle/>
                    <a:p>
                      <a:r>
                        <a:rPr lang="en-US" dirty="0" smtClean="0"/>
                        <a:t>Appreciative Questions</a:t>
                      </a:r>
                      <a:endParaRPr lang="en-US" dirty="0"/>
                    </a:p>
                  </a:txBody>
                  <a:tcPr/>
                </a:tc>
                <a:extLst>
                  <a:ext uri="{0D108BD9-81ED-4DB2-BD59-A6C34878D82A}">
                    <a16:rowId xmlns:a16="http://schemas.microsoft.com/office/drawing/2014/main" val="10000"/>
                  </a:ext>
                </a:extLst>
              </a:tr>
              <a:tr h="863865">
                <a:tc>
                  <a:txBody>
                    <a:bodyPr/>
                    <a:lstStyle/>
                    <a:p>
                      <a:r>
                        <a:rPr lang="en-US" dirty="0" smtClean="0"/>
                        <a:t>Was it worth your time going to the workshop?</a:t>
                      </a:r>
                    </a:p>
                    <a:p>
                      <a:endParaRPr lang="en-US" dirty="0" smtClean="0"/>
                    </a:p>
                    <a:p>
                      <a:r>
                        <a:rPr lang="en-US" dirty="0" smtClean="0"/>
                        <a:t>What are some examples of how you might apply some of the things you learned? </a:t>
                      </a:r>
                    </a:p>
                    <a:p>
                      <a:endParaRPr lang="en-US" dirty="0" smtClean="0"/>
                    </a:p>
                    <a:p>
                      <a:r>
                        <a:rPr lang="en-US" dirty="0" smtClean="0"/>
                        <a:t>Who else might benefit from this workshop?</a:t>
                      </a:r>
                      <a:endParaRPr lang="en-US" dirty="0"/>
                    </a:p>
                  </a:txBody>
                  <a:tcPr/>
                </a:tc>
                <a:tc>
                  <a:txBody>
                    <a:bodyPr/>
                    <a:lstStyle/>
                    <a:p>
                      <a:r>
                        <a:rPr lang="en-US" dirty="0" smtClean="0"/>
                        <a:t>It</a:t>
                      </a:r>
                      <a:r>
                        <a:rPr lang="en-US" baseline="0" dirty="0" smtClean="0"/>
                        <a:t> has been several weeks since you participated in the workshop. What parts or aspects of the workshop are you finding to be most useful in your work? What have you used that has been particularly effective, successful, or exciting? What do you wish the workshop had included more of to make it even more useful?</a:t>
                      </a:r>
                    </a:p>
                    <a:p>
                      <a:endParaRPr lang="en-US" baseline="0" dirty="0" smtClean="0"/>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713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Appreciative Inquiry</a:t>
            </a:r>
            <a:endParaRPr lang="en-US" dirty="0"/>
          </a:p>
        </p:txBody>
      </p:sp>
      <p:sp>
        <p:nvSpPr>
          <p:cNvPr id="3" name="Content Placeholder 2"/>
          <p:cNvSpPr>
            <a:spLocks noGrp="1"/>
          </p:cNvSpPr>
          <p:nvPr>
            <p:ph idx="1"/>
          </p:nvPr>
        </p:nvSpPr>
        <p:spPr/>
        <p:txBody>
          <a:bodyPr>
            <a:normAutofit fontScale="92500"/>
          </a:bodyPr>
          <a:lstStyle/>
          <a:p>
            <a:endParaRPr lang="en-US" dirty="0" smtClean="0"/>
          </a:p>
          <a:p>
            <a:pPr>
              <a:buNone/>
            </a:pPr>
            <a:r>
              <a:rPr lang="en-US" dirty="0" smtClean="0"/>
              <a:t>	Appreciative Inquiry “is the study and exploration of what gives life to human systems when they function at their best. This approach to personal change and organization change is based on the assumption that questions and dialogue about strengths, successes, values, hopes, and dreams are themselves transformational. Appreciative inquiry suggests that human organizing and change, at its best, is a relational process of inquiry, grounded in affirmation and appreciation.” Whitney and </a:t>
            </a:r>
            <a:r>
              <a:rPr lang="en-US" dirty="0" err="1" smtClean="0"/>
              <a:t>Trosten</a:t>
            </a:r>
            <a:r>
              <a:rPr lang="en-US" dirty="0" smtClean="0"/>
              <a:t>-Bloom (2003, </a:t>
            </a:r>
            <a:r>
              <a:rPr lang="en-US" dirty="0" err="1" smtClean="0"/>
              <a:t>p</a:t>
            </a:r>
            <a:r>
              <a:rPr lang="en-US" dirty="0" smtClean="0"/>
              <a:t>. 1)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Appreciative Inquiry  (AI) as an Evaluation Strategy</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“Appreciative Inquiry…inquires into, identifies, and further develops the best of ‘what is’ in organizations in order to create a better future” (</a:t>
            </a:r>
            <a:r>
              <a:rPr lang="en-US" dirty="0" err="1" smtClean="0"/>
              <a:t>Preskill</a:t>
            </a:r>
            <a:r>
              <a:rPr lang="en-US" dirty="0" smtClean="0"/>
              <a:t> and </a:t>
            </a:r>
            <a:r>
              <a:rPr lang="en-US" dirty="0" err="1" smtClean="0"/>
              <a:t>Catsambas</a:t>
            </a:r>
            <a:r>
              <a:rPr lang="en-US" dirty="0" smtClean="0"/>
              <a:t>, 2006,  </a:t>
            </a:r>
            <a:r>
              <a:rPr lang="en-US" dirty="0" err="1" smtClean="0"/>
              <a:t>p</a:t>
            </a:r>
            <a:r>
              <a:rPr lang="en-US" dirty="0" smtClean="0"/>
              <a:t>. 1)</a:t>
            </a:r>
          </a:p>
          <a:p>
            <a:pPr>
              <a:buNone/>
            </a:pPr>
            <a:r>
              <a:rPr lang="en-US" dirty="0" smtClean="0"/>
              <a:t> </a:t>
            </a:r>
          </a:p>
          <a:p>
            <a:r>
              <a:rPr lang="en-US" dirty="0" smtClean="0"/>
              <a:t>Emphasizes social constructivism whereby participants learn and grow together through asking questions, reflection, and dialogue </a:t>
            </a:r>
          </a:p>
          <a:p>
            <a:endParaRPr lang="en-US" dirty="0" smtClean="0"/>
          </a:p>
          <a:p>
            <a:r>
              <a:rPr lang="en-US" dirty="0" smtClean="0"/>
              <a:t>The Appreciative Inquiry model is examined as a statement of ideology/ philosophy, as an operational strategy, and as an intervention (Smith, 2010) in the evaluation of research centers that serve Native communities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15566" cy="463955"/>
          </a:xfrm>
        </p:spPr>
        <p:txBody>
          <a:bodyPr>
            <a:noAutofit/>
          </a:bodyPr>
          <a:lstStyle/>
          <a:p>
            <a:r>
              <a:rPr lang="en-US" sz="4000" dirty="0" smtClean="0"/>
              <a:t>Why Appreciative Inquiry?</a:t>
            </a:r>
            <a:endParaRPr lang="en-US" sz="4000" dirty="0"/>
          </a:p>
        </p:txBody>
      </p:sp>
      <p:sp>
        <p:nvSpPr>
          <p:cNvPr id="3" name="Content Placeholder 2"/>
          <p:cNvSpPr>
            <a:spLocks noGrp="1"/>
          </p:cNvSpPr>
          <p:nvPr>
            <p:ph idx="1"/>
          </p:nvPr>
        </p:nvSpPr>
        <p:spPr>
          <a:xfrm>
            <a:off x="343166" y="1504551"/>
            <a:ext cx="8229600" cy="4389120"/>
          </a:xfrm>
        </p:spPr>
        <p:txBody>
          <a:bodyPr>
            <a:normAutofit fontScale="92500"/>
          </a:bodyPr>
          <a:lstStyle/>
          <a:p>
            <a:r>
              <a:rPr lang="en-US" sz="2400" dirty="0" smtClean="0"/>
              <a:t>Enables a client-centered approach for communication with clients</a:t>
            </a:r>
          </a:p>
          <a:p>
            <a:r>
              <a:rPr lang="en-US" sz="2400" dirty="0" smtClean="0">
                <a:solidFill>
                  <a:srgbClr val="000000"/>
                </a:solidFill>
              </a:rPr>
              <a:t>Supports consideration </a:t>
            </a:r>
            <a:r>
              <a:rPr lang="en-US" sz="2400" dirty="0" smtClean="0"/>
              <a:t>of the demographic, socio-cultural, socio-economic, and historical contexts within which the programs are implemented </a:t>
            </a:r>
          </a:p>
          <a:p>
            <a:r>
              <a:rPr lang="en-US" sz="2400" dirty="0" smtClean="0"/>
              <a:t>Ability to incorporate indigenous perspectives on health education and the impact on how well a program is accepted in the communities served</a:t>
            </a:r>
          </a:p>
          <a:p>
            <a:r>
              <a:rPr lang="en-US" sz="2400" dirty="0" smtClean="0"/>
              <a:t>Opportunity to showcase positive aspects of projects serving communities where research data is usually misrepresented</a:t>
            </a:r>
          </a:p>
          <a:p>
            <a:r>
              <a:rPr lang="en-US" sz="2400" dirty="0" smtClean="0">
                <a:solidFill>
                  <a:srgbClr val="000000"/>
                </a:solidFill>
              </a:rPr>
              <a:t>Provides</a:t>
            </a:r>
            <a:r>
              <a:rPr lang="en-US" sz="2400" dirty="0" smtClean="0"/>
              <a:t> a conceptual framework for planning, conducting, and communicating the evaluation in culturally responsive ways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989"/>
            <a:ext cx="8229600" cy="997941"/>
          </a:xfrm>
        </p:spPr>
        <p:txBody>
          <a:bodyPr>
            <a:noAutofit/>
          </a:bodyPr>
          <a:lstStyle/>
          <a:p>
            <a:r>
              <a:rPr lang="en-US" sz="3200" dirty="0" smtClean="0"/>
              <a:t>Sample Interview Questions based on Appreciative Inquiry (AI) approach</a:t>
            </a:r>
            <a:endParaRPr lang="en-US" sz="32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10214792"/>
              </p:ext>
            </p:extLst>
          </p:nvPr>
        </p:nvGraphicFramePr>
        <p:xfrm>
          <a:off x="457200" y="1935163"/>
          <a:ext cx="8229600" cy="4846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sz="1800" b="1" kern="1200" dirty="0" smtClean="0">
                          <a:solidFill>
                            <a:schemeClr val="lt1"/>
                          </a:solidFill>
                          <a:effectLst/>
                          <a:latin typeface="+mn-lt"/>
                          <a:ea typeface="+mn-ea"/>
                          <a:cs typeface="+mn-cs"/>
                        </a:rPr>
                        <a:t>Phase 1: </a:t>
                      </a:r>
                      <a:r>
                        <a:rPr lang="en-US" sz="1800" b="1" i="1" kern="1200" dirty="0" smtClean="0">
                          <a:solidFill>
                            <a:schemeClr val="lt1"/>
                          </a:solidFill>
                          <a:effectLst/>
                          <a:latin typeface="+mn-lt"/>
                          <a:ea typeface="+mn-ea"/>
                          <a:cs typeface="+mn-cs"/>
                        </a:rPr>
                        <a:t>Inquire</a:t>
                      </a:r>
                    </a:p>
                    <a:p>
                      <a:endParaRPr lang="en-US" sz="1800" b="1" kern="1200" dirty="0" smtClean="0">
                        <a:solidFill>
                          <a:schemeClr val="lt1"/>
                        </a:solidFill>
                        <a:effectLst/>
                        <a:latin typeface="+mn-lt"/>
                        <a:ea typeface="+mn-ea"/>
                        <a:cs typeface="+mn-cs"/>
                      </a:endParaRPr>
                    </a:p>
                    <a:p>
                      <a:r>
                        <a:rPr lang="en-US" sz="1800" b="0" i="1" kern="1200" dirty="0" smtClean="0">
                          <a:solidFill>
                            <a:schemeClr val="lt1"/>
                          </a:solidFill>
                          <a:effectLst/>
                          <a:latin typeface="+mn-lt"/>
                          <a:ea typeface="+mn-ea"/>
                          <a:cs typeface="+mn-cs"/>
                        </a:rPr>
                        <a:t>Appreciating the best</a:t>
                      </a:r>
                      <a:r>
                        <a:rPr lang="en-US" sz="1800" b="0" i="0" kern="1200" baseline="0" dirty="0" smtClean="0">
                          <a:solidFill>
                            <a:schemeClr val="lt1"/>
                          </a:solidFill>
                          <a:effectLst/>
                          <a:latin typeface="+mn-lt"/>
                          <a:ea typeface="+mn-ea"/>
                          <a:cs typeface="+mn-cs"/>
                        </a:rPr>
                        <a:t> </a:t>
                      </a:r>
                      <a:r>
                        <a:rPr lang="en-US" sz="1800" b="0" i="1" kern="1200" dirty="0" smtClean="0">
                          <a:solidFill>
                            <a:schemeClr val="lt1"/>
                          </a:solidFill>
                          <a:effectLst/>
                          <a:latin typeface="+mn-lt"/>
                          <a:ea typeface="+mn-ea"/>
                          <a:cs typeface="+mn-cs"/>
                        </a:rPr>
                        <a:t>of  “what is”</a:t>
                      </a:r>
                      <a:endParaRPr lang="en-US" sz="1800" b="0" kern="1200" dirty="0" smtClean="0">
                        <a:solidFill>
                          <a:schemeClr val="lt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lt1"/>
                          </a:solidFill>
                          <a:effectLst/>
                          <a:latin typeface="+mn-lt"/>
                          <a:ea typeface="+mn-ea"/>
                          <a:cs typeface="+mn-cs"/>
                        </a:rPr>
                        <a:t>Were there times when you said to yourself, “this is working, this is working!” What was happening during those times?</a:t>
                      </a:r>
                    </a:p>
                    <a:p>
                      <a:endParaRPr lang="en-US" dirty="0"/>
                    </a:p>
                  </a:txBody>
                  <a:tcPr/>
                </a:tc>
                <a:tc>
                  <a:txBody>
                    <a:bodyPr/>
                    <a:lstStyle/>
                    <a:p>
                      <a:r>
                        <a:rPr lang="en-US" sz="1800" b="1" kern="1200" dirty="0" smtClean="0">
                          <a:solidFill>
                            <a:schemeClr val="lt1"/>
                          </a:solidFill>
                          <a:effectLst/>
                          <a:latin typeface="+mn-lt"/>
                          <a:ea typeface="+mn-ea"/>
                          <a:cs typeface="+mn-cs"/>
                        </a:rPr>
                        <a:t>Phase 2: </a:t>
                      </a:r>
                      <a:r>
                        <a:rPr lang="en-US" sz="1800" b="1" i="1" kern="1200" dirty="0" smtClean="0">
                          <a:solidFill>
                            <a:schemeClr val="lt1"/>
                          </a:solidFill>
                          <a:effectLst/>
                          <a:latin typeface="+mn-lt"/>
                          <a:ea typeface="+mn-ea"/>
                          <a:cs typeface="+mn-cs"/>
                        </a:rPr>
                        <a:t>Imagine</a:t>
                      </a:r>
                    </a:p>
                    <a:p>
                      <a:endParaRPr lang="en-US" sz="1800" b="1" kern="1200" dirty="0" smtClean="0">
                        <a:solidFill>
                          <a:schemeClr val="lt1"/>
                        </a:solidFill>
                        <a:effectLst/>
                        <a:latin typeface="+mn-lt"/>
                        <a:ea typeface="+mn-ea"/>
                        <a:cs typeface="+mn-cs"/>
                      </a:endParaRPr>
                    </a:p>
                    <a:p>
                      <a:r>
                        <a:rPr lang="en-US" sz="1800" b="0" i="1" kern="1200" dirty="0" smtClean="0">
                          <a:solidFill>
                            <a:schemeClr val="lt1"/>
                          </a:solidFill>
                          <a:effectLst/>
                          <a:latin typeface="+mn-lt"/>
                          <a:ea typeface="+mn-ea"/>
                          <a:cs typeface="+mn-cs"/>
                        </a:rPr>
                        <a:t>What might be?</a:t>
                      </a:r>
                      <a:r>
                        <a:rPr lang="en-US" b="0" dirty="0" smtClean="0">
                          <a:effectLst/>
                        </a:rPr>
                        <a:t> </a:t>
                      </a:r>
                    </a:p>
                    <a:p>
                      <a:endParaRPr lang="en-US" b="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lt1"/>
                          </a:solidFill>
                          <a:effectLst/>
                          <a:latin typeface="+mn-lt"/>
                          <a:ea typeface="+mn-ea"/>
                          <a:cs typeface="+mn-cs"/>
                        </a:rPr>
                        <a:t>If you could transform the ways in which you do your work, what would it look like, and what would it take to happen? </a:t>
                      </a:r>
                    </a:p>
                    <a:p>
                      <a:endParaRPr lang="en-US" b="0" dirty="0"/>
                    </a:p>
                  </a:txBody>
                  <a:tcPr/>
                </a:tc>
                <a:extLst>
                  <a:ext uri="{0D108BD9-81ED-4DB2-BD59-A6C34878D82A}">
                    <a16:rowId xmlns:a16="http://schemas.microsoft.com/office/drawing/2014/main" val="10000"/>
                  </a:ext>
                </a:extLst>
              </a:tr>
              <a:tr h="370840">
                <a:tc>
                  <a:txBody>
                    <a:bodyPr/>
                    <a:lstStyle/>
                    <a:p>
                      <a:r>
                        <a:rPr lang="en-US" sz="1800" b="1" kern="1200" dirty="0" smtClean="0">
                          <a:solidFill>
                            <a:schemeClr val="dk1"/>
                          </a:solidFill>
                          <a:effectLst/>
                          <a:latin typeface="+mn-lt"/>
                          <a:ea typeface="+mn-ea"/>
                          <a:cs typeface="+mn-cs"/>
                        </a:rPr>
                        <a:t>Phase 3: </a:t>
                      </a:r>
                      <a:r>
                        <a:rPr lang="en-US" sz="1800" b="1" i="1" kern="1200" dirty="0" smtClean="0">
                          <a:solidFill>
                            <a:schemeClr val="dk1"/>
                          </a:solidFill>
                          <a:effectLst/>
                          <a:latin typeface="+mn-lt"/>
                          <a:ea typeface="+mn-ea"/>
                          <a:cs typeface="+mn-cs"/>
                        </a:rPr>
                        <a:t>Innovate</a:t>
                      </a:r>
                    </a:p>
                    <a:p>
                      <a:endParaRPr lang="en-US" sz="1800" kern="1200" dirty="0" smtClean="0">
                        <a:solidFill>
                          <a:schemeClr val="dk1"/>
                        </a:solidFill>
                        <a:effectLst/>
                        <a:latin typeface="+mn-lt"/>
                        <a:ea typeface="+mn-ea"/>
                        <a:cs typeface="+mn-cs"/>
                      </a:endParaRPr>
                    </a:p>
                    <a:p>
                      <a:r>
                        <a:rPr lang="en-US" sz="1800" i="1" kern="1200" dirty="0" smtClean="0">
                          <a:solidFill>
                            <a:schemeClr val="dk1"/>
                          </a:solidFill>
                          <a:effectLst/>
                          <a:latin typeface="+mn-lt"/>
                          <a:ea typeface="+mn-ea"/>
                          <a:cs typeface="+mn-cs"/>
                        </a:rPr>
                        <a:t>What should be the</a:t>
                      </a:r>
                      <a:r>
                        <a:rPr lang="en-US" sz="1800" i="0" kern="1200" baseline="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ideal?</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Can you think of new strategic directions for the project for the next year and beyond?</a:t>
                      </a:r>
                      <a:r>
                        <a:rPr lang="en-US" dirty="0" smtClean="0">
                          <a:effectLst/>
                        </a:rPr>
                        <a:t> </a:t>
                      </a:r>
                    </a:p>
                    <a:p>
                      <a:endParaRPr lang="en-US" dirty="0"/>
                    </a:p>
                  </a:txBody>
                  <a:tcPr/>
                </a:tc>
                <a:tc>
                  <a:txBody>
                    <a:bodyPr/>
                    <a:lstStyle/>
                    <a:p>
                      <a:r>
                        <a:rPr lang="en-US" sz="1800" b="1" kern="1200" dirty="0" smtClean="0">
                          <a:solidFill>
                            <a:schemeClr val="dk1"/>
                          </a:solidFill>
                          <a:effectLst/>
                          <a:latin typeface="+mn-lt"/>
                          <a:ea typeface="+mn-ea"/>
                          <a:cs typeface="+mn-cs"/>
                        </a:rPr>
                        <a:t>Phase 4: </a:t>
                      </a:r>
                      <a:r>
                        <a:rPr lang="en-US" sz="1800" b="1" i="1" kern="1200" dirty="0" smtClean="0">
                          <a:solidFill>
                            <a:schemeClr val="dk1"/>
                          </a:solidFill>
                          <a:effectLst/>
                          <a:latin typeface="+mn-lt"/>
                          <a:ea typeface="+mn-ea"/>
                          <a:cs typeface="+mn-cs"/>
                        </a:rPr>
                        <a:t>Implement</a:t>
                      </a:r>
                    </a:p>
                    <a:p>
                      <a:endParaRPr lang="en-US" sz="1800" kern="1200" dirty="0" smtClean="0">
                        <a:solidFill>
                          <a:schemeClr val="dk1"/>
                        </a:solidFill>
                        <a:effectLst/>
                        <a:latin typeface="+mn-lt"/>
                        <a:ea typeface="+mn-ea"/>
                        <a:cs typeface="+mn-cs"/>
                      </a:endParaRPr>
                    </a:p>
                    <a:p>
                      <a:r>
                        <a:rPr lang="en-US" sz="1800" i="1" kern="1200" dirty="0" smtClean="0">
                          <a:solidFill>
                            <a:schemeClr val="dk1"/>
                          </a:solidFill>
                          <a:effectLst/>
                          <a:latin typeface="+mn-lt"/>
                          <a:ea typeface="+mn-ea"/>
                          <a:cs typeface="+mn-cs"/>
                        </a:rPr>
                        <a:t>Navigate the change</a:t>
                      </a:r>
                      <a:r>
                        <a:rPr lang="en-US" dirty="0" smtClean="0">
                          <a:effectLst/>
                        </a:rPr>
                        <a:t> </a:t>
                      </a:r>
                    </a:p>
                    <a:p>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What are some ways in which you can implement these strategic directions? </a:t>
                      </a: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955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784" y="635054"/>
            <a:ext cx="8410397" cy="1236083"/>
          </a:xfrm>
        </p:spPr>
        <p:txBody>
          <a:bodyPr>
            <a:normAutofit fontScale="90000"/>
          </a:bodyPr>
          <a:lstStyle/>
          <a:p>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2800" dirty="0" smtClean="0">
                <a:solidFill>
                  <a:srgbClr val="000000"/>
                </a:solidFill>
              </a:rPr>
              <a:t/>
            </a:r>
            <a:br>
              <a:rPr lang="en-US" sz="2800" dirty="0" smtClean="0">
                <a:solidFill>
                  <a:srgbClr val="000000"/>
                </a:solidFill>
              </a:rPr>
            </a:br>
            <a:r>
              <a:rPr lang="en-US" sz="3111" dirty="0" smtClean="0">
                <a:solidFill>
                  <a:srgbClr val="000000"/>
                </a:solidFill>
              </a:rPr>
              <a:t>Evaluation Design &amp; Method: Qualitative using Appreciative Inquiry Framework </a:t>
            </a:r>
            <a:r>
              <a:rPr lang="en-US" sz="3111" dirty="0" smtClean="0">
                <a:solidFill>
                  <a:srgbClr val="FF0000"/>
                </a:solidFill>
              </a:rPr>
              <a:t/>
            </a:r>
            <a:br>
              <a:rPr lang="en-US" sz="3111" dirty="0" smtClean="0">
                <a:solidFill>
                  <a:srgbClr val="FF0000"/>
                </a:solidFill>
              </a:rPr>
            </a:br>
            <a:endParaRPr lang="en-US" sz="3111" dirty="0">
              <a:solidFill>
                <a:srgbClr val="FF0000"/>
              </a:solidFill>
            </a:endParaRPr>
          </a:p>
        </p:txBody>
      </p:sp>
      <p:sp>
        <p:nvSpPr>
          <p:cNvPr id="3" name="Content Placeholder 2"/>
          <p:cNvSpPr>
            <a:spLocks noGrp="1"/>
          </p:cNvSpPr>
          <p:nvPr>
            <p:ph idx="1"/>
          </p:nvPr>
        </p:nvSpPr>
        <p:spPr>
          <a:xfrm>
            <a:off x="309784" y="1871137"/>
            <a:ext cx="7888774" cy="3901037"/>
          </a:xfrm>
        </p:spPr>
        <p:txBody>
          <a:bodyPr>
            <a:normAutofit/>
          </a:bodyPr>
          <a:lstStyle/>
          <a:p>
            <a:r>
              <a:rPr lang="en-US" dirty="0" smtClean="0"/>
              <a:t>In-depth individual appreciative interviews face-to-face and by phone</a:t>
            </a:r>
          </a:p>
          <a:p>
            <a:pPr marL="708660" lvl="1" indent="-342900"/>
            <a:r>
              <a:rPr lang="en-US" dirty="0" smtClean="0"/>
              <a:t>AI process calls for paired or group interviews so participants can hear each others’ stories</a:t>
            </a:r>
          </a:p>
          <a:p>
            <a:pPr marL="982980" lvl="2" indent="-342900"/>
            <a:r>
              <a:rPr lang="en-US" dirty="0" smtClean="0"/>
              <a:t>Inquire Phase: Participants engage in paired interviews</a:t>
            </a:r>
          </a:p>
          <a:p>
            <a:pPr marL="982980" lvl="2" indent="-342900"/>
            <a:r>
              <a:rPr lang="en-US" dirty="0" smtClean="0"/>
              <a:t>Imagine, Innovate, Implement Phases: Group interviews</a:t>
            </a:r>
          </a:p>
          <a:p>
            <a:r>
              <a:rPr lang="en-US" dirty="0" smtClean="0"/>
              <a:t>Open-ended appreciative survey questions</a:t>
            </a:r>
            <a:endParaRPr lang="en-US" dirty="0"/>
          </a:p>
        </p:txBody>
      </p:sp>
    </p:spTree>
    <p:extLst>
      <p:ext uri="{BB962C8B-B14F-4D97-AF65-F5344CB8AC3E}">
        <p14:creationId xmlns:p14="http://schemas.microsoft.com/office/powerpoint/2010/main" val="79442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Appreciative Inquiry as a Statement of Philosophy/Ideology</a:t>
            </a:r>
            <a:endParaRPr lang="en-US" sz="3600" dirty="0"/>
          </a:p>
        </p:txBody>
      </p:sp>
      <p:sp>
        <p:nvSpPr>
          <p:cNvPr id="3" name="Content Placeholder 2"/>
          <p:cNvSpPr>
            <a:spLocks noGrp="1"/>
          </p:cNvSpPr>
          <p:nvPr>
            <p:ph idx="1"/>
          </p:nvPr>
        </p:nvSpPr>
        <p:spPr/>
        <p:txBody>
          <a:bodyPr>
            <a:normAutofit fontScale="92500"/>
          </a:bodyPr>
          <a:lstStyle/>
          <a:p>
            <a:r>
              <a:rPr lang="en-US" dirty="0"/>
              <a:t>G</a:t>
            </a:r>
            <a:r>
              <a:rPr lang="en-US" dirty="0" smtClean="0"/>
              <a:t>rounded in story telling, views inquiry as ongoing, iterative, and integrated into community life, values dialogue, and strives to be inclusive of many voices, recognizing the impact language has on the process of inquiry</a:t>
            </a:r>
          </a:p>
          <a:p>
            <a:r>
              <a:rPr lang="en-US" dirty="0" smtClean="0"/>
              <a:t>Collaborative and participatory process - participants learn about themselves, each other, the program’s explicit &amp; implicit goals &amp; logic, the organization, &amp; evaluation practice from outset (</a:t>
            </a:r>
            <a:r>
              <a:rPr lang="en-US" dirty="0" err="1" smtClean="0"/>
              <a:t>Preskill</a:t>
            </a:r>
            <a:r>
              <a:rPr lang="en-US" dirty="0" smtClean="0"/>
              <a:t> &amp; </a:t>
            </a:r>
            <a:r>
              <a:rPr lang="en-US" dirty="0" err="1" smtClean="0"/>
              <a:t>Catsambas</a:t>
            </a:r>
            <a:r>
              <a:rPr lang="en-US" dirty="0" smtClean="0"/>
              <a:t>, 2006)</a:t>
            </a:r>
          </a:p>
          <a:p>
            <a:r>
              <a:rPr lang="en-US" dirty="0" smtClean="0"/>
              <a:t>Engages participants in a process of reflection and invites them to examine success and identify improvements.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949"/>
            <a:ext cx="8047528" cy="997939"/>
          </a:xfrm>
        </p:spPr>
        <p:txBody>
          <a:bodyPr>
            <a:noAutofit/>
          </a:bodyPr>
          <a:lstStyle/>
          <a:p>
            <a:r>
              <a:rPr lang="en-US" sz="4000" dirty="0" smtClean="0"/>
              <a:t>AI </a:t>
            </a:r>
            <a:r>
              <a:rPr lang="en-US" sz="4000" dirty="0"/>
              <a:t>as a Statement of </a:t>
            </a:r>
            <a:r>
              <a:rPr lang="en-US" sz="4000" dirty="0" smtClean="0"/>
              <a:t>Philosophy -  </a:t>
            </a:r>
            <a:br>
              <a:rPr lang="en-US" sz="4000" dirty="0" smtClean="0"/>
            </a:br>
            <a:r>
              <a:rPr lang="en-US" sz="4000" dirty="0" smtClean="0"/>
              <a:t>Examples from Practice: </a:t>
            </a:r>
            <a:endParaRPr lang="en-US" sz="4000" dirty="0"/>
          </a:p>
        </p:txBody>
      </p:sp>
      <p:sp>
        <p:nvSpPr>
          <p:cNvPr id="3" name="Content Placeholder 2"/>
          <p:cNvSpPr>
            <a:spLocks noGrp="1"/>
          </p:cNvSpPr>
          <p:nvPr>
            <p:ph idx="1"/>
          </p:nvPr>
        </p:nvSpPr>
        <p:spPr/>
        <p:txBody>
          <a:bodyPr>
            <a:normAutofit fontScale="92500"/>
          </a:bodyPr>
          <a:lstStyle/>
          <a:p>
            <a:r>
              <a:rPr lang="en-US" dirty="0" smtClean="0"/>
              <a:t>AI introduces </a:t>
            </a:r>
            <a:r>
              <a:rPr lang="en-US" dirty="0"/>
              <a:t>a level of trust so participants </a:t>
            </a:r>
            <a:r>
              <a:rPr lang="en-US" dirty="0" smtClean="0"/>
              <a:t>can </a:t>
            </a:r>
            <a:r>
              <a:rPr lang="en-US" dirty="0"/>
              <a:t>share stories</a:t>
            </a:r>
          </a:p>
          <a:p>
            <a:r>
              <a:rPr lang="en-US" dirty="0" smtClean="0"/>
              <a:t>Tribal </a:t>
            </a:r>
            <a:r>
              <a:rPr lang="en-US" dirty="0"/>
              <a:t>IRB clearance in </a:t>
            </a:r>
            <a:r>
              <a:rPr lang="en-US" dirty="0" smtClean="0"/>
              <a:t>summative year added </a:t>
            </a:r>
            <a:r>
              <a:rPr lang="en-US" dirty="0"/>
              <a:t>another level of trust</a:t>
            </a:r>
          </a:p>
          <a:p>
            <a:r>
              <a:rPr lang="en-US" dirty="0"/>
              <a:t>Introduction of the evaluator to participants and partners created awareness of the evaluation philosophy and process, and connection with community members</a:t>
            </a:r>
          </a:p>
          <a:p>
            <a:r>
              <a:rPr lang="en-US" dirty="0">
                <a:solidFill>
                  <a:srgbClr val="000000"/>
                </a:solidFill>
              </a:rPr>
              <a:t>Helped address external evaluator’s “privilege of power</a:t>
            </a:r>
            <a:r>
              <a:rPr lang="en-US" dirty="0" smtClean="0">
                <a:solidFill>
                  <a:srgbClr val="000000"/>
                </a:solidFill>
              </a:rPr>
              <a:t>”</a:t>
            </a:r>
          </a:p>
          <a:p>
            <a:r>
              <a:rPr lang="en-US" dirty="0" smtClean="0">
                <a:solidFill>
                  <a:srgbClr val="000000"/>
                </a:solidFill>
              </a:rPr>
              <a:t>Built confidence that evaluation can be a constructive process, linked to learning, strategic planning</a:t>
            </a:r>
            <a:endParaRPr lang="en-US" dirty="0">
              <a:solidFill>
                <a:srgbClr val="000000"/>
              </a:solidFill>
            </a:endParaRPr>
          </a:p>
          <a:p>
            <a:endParaRPr lang="en-US" dirty="0"/>
          </a:p>
          <a:p>
            <a:endParaRPr lang="en-US" dirty="0"/>
          </a:p>
        </p:txBody>
      </p:sp>
    </p:spTree>
    <p:extLst>
      <p:ext uri="{BB962C8B-B14F-4D97-AF65-F5344CB8AC3E}">
        <p14:creationId xmlns:p14="http://schemas.microsoft.com/office/powerpoint/2010/main" val="2394753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2541</TotalTime>
  <Words>1827</Words>
  <Application>Microsoft Office PowerPoint</Application>
  <PresentationFormat>On-screen Show (4:3)</PresentationFormat>
  <Paragraphs>176</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Constantia</vt:lpstr>
      <vt:lpstr>Wingdings 2</vt:lpstr>
      <vt:lpstr>Flow</vt:lpstr>
      <vt:lpstr>         Appreciative Inquiry as a Method for evaluating Programs that Build Research Capacity in Tribal Communities  </vt:lpstr>
      <vt:lpstr>Context: Goals of Programs that Build Research Capacity in Tribal Communities </vt:lpstr>
      <vt:lpstr>Appreciative Inquiry</vt:lpstr>
      <vt:lpstr>Appreciative Inquiry  (AI) as an Evaluation Strategy</vt:lpstr>
      <vt:lpstr>Why Appreciative Inquiry?</vt:lpstr>
      <vt:lpstr>Sample Interview Questions based on Appreciative Inquiry (AI) approach</vt:lpstr>
      <vt:lpstr>        Evaluation Design &amp; Method: Qualitative using Appreciative Inquiry Framework  </vt:lpstr>
      <vt:lpstr>Appreciative Inquiry as a Statement of Philosophy/Ideology</vt:lpstr>
      <vt:lpstr>AI as a Statement of Philosophy -   Examples from Practice: </vt:lpstr>
      <vt:lpstr> Appreciative Inquiry as an operational strategy </vt:lpstr>
      <vt:lpstr>Appreciative Inquiry as an Intervention</vt:lpstr>
      <vt:lpstr>AI and Cultural Relevance -  “ Guiding Principles for Engaging in Research with Native American Communities”  - Strait et al. (2012)</vt:lpstr>
      <vt:lpstr>Challenges of Appreciative Inquiry as a Method</vt:lpstr>
      <vt:lpstr>Next Steps in AI Evaluation Approach</vt:lpstr>
      <vt:lpstr>PowerPoint Presentation</vt:lpstr>
      <vt:lpstr>PowerPoint Presentation</vt:lpstr>
      <vt:lpstr>Questions for Stakeholders (Pankaj, 2014)</vt:lpstr>
      <vt:lpstr>References</vt:lpstr>
      <vt:lpstr>References</vt:lpstr>
      <vt:lpstr>Appreciative Inquiry Activity (Preskill &amp; Catsambas (2006)</vt:lpstr>
      <vt:lpstr>Training Program Design</vt:lpstr>
      <vt:lpstr>Relevance of Content</vt:lpstr>
      <vt:lpstr>Transfer of Learning</vt:lpstr>
    </vt:vector>
  </TitlesOfParts>
  <Company>Sandia National Labs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Kekatpure, Rohan Deodatta</dc:creator>
  <cp:lastModifiedBy>Daniel Scott Albert</cp:lastModifiedBy>
  <cp:revision>177</cp:revision>
  <dcterms:created xsi:type="dcterms:W3CDTF">2014-10-17T15:26:44Z</dcterms:created>
  <dcterms:modified xsi:type="dcterms:W3CDTF">2016-12-01T22:41:29Z</dcterms:modified>
</cp:coreProperties>
</file>